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2" r:id="rId24"/>
    <p:sldId id="293"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8288000" cy="10287000"/>
  <p:notesSz cx="6858000" cy="9144000"/>
  <p:embeddedFontLst>
    <p:embeddedFont>
      <p:font typeface="Arimo" panose="020B0604020202020204" charset="0"/>
      <p:regular r:id="rId41"/>
    </p:embeddedFont>
    <p:embeddedFont>
      <p:font typeface="Calibri" panose="020F0502020204030204" pitchFamily="34" charset="0"/>
      <p:regular r:id="rId42"/>
      <p:bold r:id="rId43"/>
      <p:italic r:id="rId44"/>
      <p:boldItalic r:id="rId45"/>
    </p:embeddedFont>
    <p:embeddedFont>
      <p:font typeface="Dynamo Medium" panose="020B0604020202020204" charset="0"/>
      <p:regular r:id="rId46"/>
    </p:embeddedFont>
    <p:embeddedFont>
      <p:font typeface="Noto Serif Display Bold Italics" panose="020B0604020202020204"/>
      <p:boldItalic r:id="rId47"/>
    </p:embeddedFont>
    <p:embeddedFont>
      <p:font typeface="Source Sans Pro Bold" panose="020B0604020202020204" charset="0"/>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06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Thay vì onkeyup="showResult(this.value)": Sự kiện JavaScript được gọi mỗi khi người dùng gõ phím trong ô nhập liệu.</a:t>
            </a:r>
          </a:p>
          <a:p>
            <a:r>
              <a:rPr lang="en-US"/>
              <a:t>onchange="showClassInfo(this.value)": Khi người dùng chọn một lớp học.sau đó xử lý java như ajaxlivesearch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kiểm tra xem có tham số page trong URL hay không ($_GET['page']).</a:t>
            </a:r>
          </a:p>
          <a:p>
            <a:r>
              <a:rPr lang="en-US"/>
              <a:t>Nếu có và giá trị của nó là một số (is_numeric($_GET['page'])), thì giá trị này sẽ được chuyển đổi thành kiểu số nguyên ((int) $_GET['page']) và gán cho biến $page.</a:t>
            </a:r>
          </a:p>
          <a:p>
            <a:r>
              <a:rPr lang="en-US"/>
              <a:t>Nếu không có tham số page hoặc nếu nó không phải là một số, $page sẽ được gán giá trị 1, có nghĩa là người dùng đang xem trang đầu tiên.</a:t>
            </a:r>
          </a:p>
          <a:p>
            <a:endParaRPr lang="en-US"/>
          </a:p>
          <a:p>
            <a:r>
              <a:rPr lang="en-US"/>
              <a:t>Số lượng sinh viên (total) được lưu vào biến $total_students.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toán tổng số trang ($total_pages) dựa trên tổng số sinh viên ($total_students) và số sinh viên hiển thị trên mỗi trang ($limit).</a:t>
            </a:r>
          </a:p>
          <a:p>
            <a:endParaRPr lang="en-US"/>
          </a:p>
          <a:p>
            <a:r>
              <a:rPr lang="en-US"/>
              <a:t>offset: nếu bạn đang ở trang thứ 1, công thức sẽ tính $offset là 0 (tức là bắt đầu từ sinh viên thứ nhất); nếu bạn ở trang thứ 2, $offset sẽ là 5 (bắt đầu từ sinh viên thứ sáu), và cứ thế tiếp tục</a:t>
            </a:r>
          </a:p>
          <a:p>
            <a:endParaRPr lang="en-US"/>
          </a:p>
          <a:p>
            <a:r>
              <a:rPr lang="en-US"/>
              <a:t>$page = 1</a:t>
            </a:r>
          </a:p>
          <a:p>
            <a:r>
              <a:rPr lang="en-US"/>
              <a:t>$offset = (1 - 1) * 5 = 0</a:t>
            </a:r>
          </a:p>
          <a:p>
            <a:r>
              <a:rPr lang="en-US"/>
              <a:t>Bạn sẽ lấy sinh viên từ vị trí 0 (sinh viên thứ nhất) đến sinh viên thứ 5.</a:t>
            </a:r>
          </a:p>
          <a:p>
            <a:endParaRPr lang="en-US"/>
          </a:p>
          <a:p>
            <a:r>
              <a:rPr lang="en-US"/>
              <a:t>($total_pages):Dòng này tính toán tổng số trang  dựa trên tổng số sinh viên ($total_students) và số sinh viên hiển thị trên mỗi trang ($limit).</a:t>
            </a:r>
          </a:p>
          <a:p>
            <a:r>
              <a:rPr lang="en-US"/>
              <a:t>Hàm ceil() được sử dụng để làm tròn lên, đảm bảo rằng nếu có bất kỳ sinh viên nào còn lại sau khi chia cho $limit, sẽ có một trang bổ sung để chứa chúng.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để tạo các mục phân trang</a:t>
            </a:r>
          </a:p>
          <a:p>
            <a:r>
              <a:rPr lang="en-US"/>
              <a:t>Bắt đầu từ trang 1 cho đến $total_pages</a:t>
            </a:r>
          </a:p>
          <a:p>
            <a:endParaRPr lang="en-US"/>
          </a:p>
          <a:p>
            <a:r>
              <a:rPr lang="en-US"/>
              <a:t>$i == $page: Nếu số trang $i bằng với trang hiện tại ($page), biến $active sẽ được gán giá trị 'active'.</a:t>
            </a:r>
          </a:p>
          <a:p>
            <a:r>
              <a:rPr lang="en-US"/>
              <a:t>Nếu không, nó sẽ là một chuỗi rỗng ('').</a:t>
            </a:r>
          </a:p>
          <a:p>
            <a:endParaRPr lang="en-US"/>
          </a:p>
          <a:p>
            <a:r>
              <a:rPr lang="en-US"/>
              <a:t>'active': Khi được thêm vào thẻ &lt;li&gt;: Đổi màu</a:t>
            </a:r>
          </a:p>
          <a:p>
            <a:endParaRPr lang="en-US"/>
          </a:p>
          <a:p>
            <a:r>
              <a:rPr lang="en-US"/>
              <a:t>href='?page=$i&amp;search=$search':</a:t>
            </a:r>
          </a:p>
          <a:p>
            <a:r>
              <a:rPr lang="en-US"/>
              <a:t>?page=$i: Tham số page trong URL được gán giá trị $i, chỉ định trang mà người dùng muốn truy cập.</a:t>
            </a:r>
          </a:p>
          <a:p>
            <a:r>
              <a:rPr lang="en-US"/>
              <a:t>&amp;search=$search: Nếu có một biến tìm kiếm (giả sử bạn đang tìm kiếm sinh viên theo một tiêu chí nào đó), nó sẽ được thêm vào URL. Điều này cho phép giữ lại giá trị tìm kiếm khi người dùng điều hướng giữa các trang.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để tạo các mục phân trang</a:t>
            </a:r>
          </a:p>
          <a:p>
            <a:r>
              <a:rPr lang="en-US"/>
              <a:t>Bắt đầu từ trang 1 cho đến $total_pages</a:t>
            </a:r>
          </a:p>
          <a:p>
            <a:endParaRPr lang="en-US"/>
          </a:p>
          <a:p>
            <a:r>
              <a:rPr lang="en-US"/>
              <a:t>$i == $page: Nếu số trang $i bằng với trang hiện tại ($page), biến $active sẽ được gán giá trị 'active'.</a:t>
            </a:r>
          </a:p>
          <a:p>
            <a:r>
              <a:rPr lang="en-US"/>
              <a:t>Nếu không, nó sẽ là một chuỗi rỗng ('').</a:t>
            </a:r>
          </a:p>
          <a:p>
            <a:endParaRPr lang="en-US"/>
          </a:p>
          <a:p>
            <a:r>
              <a:rPr lang="en-US"/>
              <a:t>'active': Khi được thêm vào thẻ &lt;li&gt;: Đổi màu</a:t>
            </a:r>
          </a:p>
          <a:p>
            <a:endParaRPr lang="en-US"/>
          </a:p>
          <a:p>
            <a:r>
              <a:rPr lang="en-US"/>
              <a:t>href='?page=$i&amp;search=$search':</a:t>
            </a:r>
          </a:p>
          <a:p>
            <a:r>
              <a:rPr lang="en-US"/>
              <a:t>?page=$i: Tham số page trong URL được gán giá trị $i, chỉ định trang mà người dùng muốn truy cập.</a:t>
            </a:r>
          </a:p>
          <a:p>
            <a:r>
              <a:rPr lang="en-US"/>
              <a:t>&amp;search=$search: Nếu có một biến tìm kiếm (giả sử bạn đang tìm kiếm sinh viên theo một tiêu chí nào đó), nó sẽ được thêm vào URL. Điều này cho phép giữ lại giá trị tìm kiếm khi người dùng điều hướng giữa các trang.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AJAX (Asynchronous JavaScript and XML) là một kỹ thuật phát triển web cho phép các trang web tải dữ liệu từ máy chủ một cách không đồng bộ mà không cần làm mới toàn bộ trang. Điều này có nghĩa là các phần của trang web có thể được cập nhật mà không làm gián đoạn trải nghiệm người dùng.</a:t>
            </a:r>
          </a:p>
          <a:p>
            <a:endParaRPr lang="en-US"/>
          </a:p>
          <a:p>
            <a:r>
              <a:rPr lang="en-US"/>
              <a:t>(1).Có thể sử dụng AJAX để tạo ra các tìm kiếm thân thiện và tương tác hơn với người dùng.</a:t>
            </a:r>
          </a:p>
          <a:p>
            <a:r>
              <a:rPr lang="en-US"/>
              <a:t>Ví dụ sau đây sẽ minh họa cách tìm kiếm trực tiếp, nơi bạn nhận được kết quả tìm kiếm khi bạn nhập.</a:t>
            </a:r>
          </a:p>
          <a:p>
            <a:r>
              <a:rPr lang="en-US"/>
              <a:t>Tìm kiếm trực tiếp có nhiều lợi ích so với tìm kiếm truyền thống:</a:t>
            </a:r>
          </a:p>
          <a:p>
            <a:r>
              <a:rPr lang="en-US"/>
              <a:t>Kết quả được hiển thị khi bạn nhập</a:t>
            </a:r>
          </a:p>
          <a:p>
            <a:r>
              <a:rPr lang="en-US"/>
              <a:t>Kết quả thu hẹp khi bạn tiếp tục nhập</a:t>
            </a:r>
          </a:p>
          <a:p>
            <a:r>
              <a:rPr lang="en-US"/>
              <a:t>Nếu kết quả trở nên quá hẹp, hãy xóa các ký tự để xem kết quả rộng hơn</a:t>
            </a:r>
          </a:p>
          <a:p>
            <a:endParaRPr lang="en-US"/>
          </a:p>
          <a:p>
            <a:r>
              <a:rPr lang="en-US"/>
              <a:t>onkeyup="showResult(this.value)": Sự kiện JavaScript được gọi mỗi khi người dùng gõ phím trong ô nhập liệu. this.value truyền giá trị hiện tại của ô vào hàm showResult, kích hoạt tìm kiếm trực tiếp.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(2).Giải thích về mã nguồn:</a:t>
            </a:r>
          </a:p>
          <a:p>
            <a:endParaRPr lang="en-US"/>
          </a:p>
          <a:p>
            <a:r>
              <a:rPr lang="en-US"/>
              <a:t>Nếu trường nhập liệu trống (str.length==0), hàm sẽ xóa nội dung của chỗ giữ chỗ livesearch và thoát khỏi hàm.</a:t>
            </a:r>
          </a:p>
          <a:p>
            <a:endParaRPr lang="en-US"/>
          </a:p>
          <a:p>
            <a:r>
              <a:rPr lang="en-US"/>
              <a:t>Nếu trường nhập không trống, hàm showResult() sẽ thực hiện lệnh sau:</a:t>
            </a:r>
          </a:p>
          <a:p>
            <a:endParaRPr lang="en-US"/>
          </a:p>
          <a:p>
            <a:r>
              <a:rPr lang="en-US"/>
              <a:t>Tạo một đối tượng XMLHttpRequest</a:t>
            </a:r>
          </a:p>
          <a:p>
            <a:r>
              <a:rPr lang="en-US"/>
              <a:t>Tạo hàm để thực thi khi phản hồi của máy chủ đã sẵn sàng</a:t>
            </a:r>
          </a:p>
          <a:p>
            <a:endParaRPr lang="en-US"/>
          </a:p>
          <a:p>
            <a:r>
              <a:rPr lang="en-US"/>
              <a:t>Gửi yêu cầu đến một tập tin trên máy chủ</a:t>
            </a:r>
          </a:p>
          <a:p>
            <a:r>
              <a:rPr lang="en-US"/>
              <a:t>Lưu ý rằng một tham số (q) được thêm vào URL (cùng với nội dung của trường nhập)</a:t>
            </a:r>
          </a:p>
          <a:p>
            <a:endParaRPr lang="en-US"/>
          </a:p>
          <a:p>
            <a:r>
              <a:rPr lang="en-US"/>
              <a:t> Xử lý phản hồi từ máy chủ:</a:t>
            </a:r>
          </a:p>
          <a:p>
            <a:r>
              <a:rPr lang="en-US"/>
              <a:t>onreadystatechange: Đây là một sự kiện được gọi khi trạng thái của đối tượng XMLHttpRequest thay đổi.</a:t>
            </a:r>
          </a:p>
          <a:p>
            <a:endParaRPr lang="en-US"/>
          </a:p>
          <a:p>
            <a:r>
              <a:rPr lang="en-US"/>
              <a:t>this.readyState == 4: Trạng thái 4 cho biết yêu cầu đã hoàn tất.</a:t>
            </a:r>
          </a:p>
          <a:p>
            <a:r>
              <a:rPr lang="en-US"/>
              <a:t>this.status == 200: Mã trạng thái 200 cho biết yêu cầu thành công.</a:t>
            </a:r>
          </a:p>
          <a:p>
            <a:endParaRPr lang="en-US"/>
          </a:p>
          <a:p>
            <a:r>
              <a:rPr lang="en-US"/>
              <a:t>innerHTML = this.responseText: Gán nội dung phản hồi từ máy chủ (chứa kết quả tìm kiếm) vào phần tử "livesearch".</a:t>
            </a:r>
          </a:p>
          <a:p>
            <a:endParaRPr lang="en-US"/>
          </a:p>
          <a:p>
            <a:r>
              <a:rPr lang="en-US"/>
              <a:t>Gửi yêu cầu đến máy chủ:</a:t>
            </a:r>
          </a:p>
          <a:p>
            <a:r>
              <a:rPr lang="en-US"/>
              <a:t>encodeURIComponent được sử dụng để mã hóa chuỗi tìm kiếm,tránh  lỗi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 Biến này lưu giá trị của tham số tìm kiếm q từ URL. Nếu tham số không tồn tại, biến sẽ được gán giá trị mặc định là một chuỗi rỗng ('').</a:t>
            </a:r>
          </a:p>
          <a:p>
            <a:r>
              <a:rPr lang="en-US"/>
              <a:t>isset($_GET["q"]): Kiểm tra xem tham số q có tồn tại trong URL hay không.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Thay vì onkeyup="showResult(this.value)": Sự kiện JavaScript được gọi mỗi khi người dùng gõ phím trong ô nhập liệu.</a:t>
            </a:r>
          </a:p>
          <a:p>
            <a:r>
              <a:rPr lang="en-US"/>
              <a:t>onchange="showClassInfo(this.value)": Khi người dùng chọn một lớp học.sau đó xử lý java như ajaxlivesearch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5.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2.sv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448197" y="239802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542014" y="-754555"/>
            <a:ext cx="11434572" cy="11434527"/>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alphaModFix amt="57000"/>
              </a:blip>
              <a:stretch>
                <a:fillRect/>
              </a:stretch>
            </a:blipFill>
          </p:spPr>
        </p:sp>
      </p:grpSp>
      <p:grpSp>
        <p:nvGrpSpPr>
          <p:cNvPr id="5" name="Group 5"/>
          <p:cNvGrpSpPr/>
          <p:nvPr/>
        </p:nvGrpSpPr>
        <p:grpSpPr>
          <a:xfrm>
            <a:off x="8049560" y="8577485"/>
            <a:ext cx="7009358" cy="1398154"/>
            <a:chOff x="0" y="0"/>
            <a:chExt cx="9345810" cy="1864205"/>
          </a:xfrm>
        </p:grpSpPr>
        <p:grpSp>
          <p:nvGrpSpPr>
            <p:cNvPr id="6" name="Group 6"/>
            <p:cNvGrpSpPr/>
            <p:nvPr/>
          </p:nvGrpSpPr>
          <p:grpSpPr>
            <a:xfrm>
              <a:off x="0" y="0"/>
              <a:ext cx="9345810" cy="1546271"/>
              <a:chOff x="0" y="0"/>
              <a:chExt cx="1250766" cy="206940"/>
            </a:xfrm>
          </p:grpSpPr>
          <p:sp>
            <p:nvSpPr>
              <p:cNvPr id="7" name="Freeform 7"/>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8" name="TextBox 8"/>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nvGrpSpPr>
            <p:cNvPr id="9" name="Group 9"/>
            <p:cNvGrpSpPr/>
            <p:nvPr/>
          </p:nvGrpSpPr>
          <p:grpSpPr>
            <a:xfrm>
              <a:off x="4451974" y="1170495"/>
              <a:ext cx="4192850" cy="693710"/>
              <a:chOff x="0" y="0"/>
              <a:chExt cx="1250766" cy="206940"/>
            </a:xfrm>
          </p:grpSpPr>
          <p:sp>
            <p:nvSpPr>
              <p:cNvPr id="10" name="Freeform 10"/>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id="11" name="TextBox 11"/>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sp>
        <p:nvSpPr>
          <p:cNvPr id="12" name="TextBox 12"/>
          <p:cNvSpPr txBox="1"/>
          <p:nvPr/>
        </p:nvSpPr>
        <p:spPr>
          <a:xfrm>
            <a:off x="3411304" y="2498621"/>
            <a:ext cx="12837174" cy="1377949"/>
          </a:xfrm>
          <a:prstGeom prst="rect">
            <a:avLst/>
          </a:prstGeom>
        </p:spPr>
        <p:txBody>
          <a:bodyPr lIns="0" tIns="0" rIns="0" bIns="0" rtlCol="0" anchor="t">
            <a:spAutoFit/>
          </a:bodyPr>
          <a:lstStyle/>
          <a:p>
            <a:pPr algn="l">
              <a:lnSpc>
                <a:spcPts val="11200"/>
              </a:lnSpc>
            </a:pPr>
            <a:r>
              <a:rPr lang="en-US" sz="8000" b="1">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rPr>
              <a:t>PHÁT TRIỂN ỨNG DỤNG WEB</a:t>
            </a:r>
          </a:p>
        </p:txBody>
      </p:sp>
      <p:sp>
        <p:nvSpPr>
          <p:cNvPr id="13" name="TextBox 13"/>
          <p:cNvSpPr txBox="1"/>
          <p:nvPr/>
        </p:nvSpPr>
        <p:spPr>
          <a:xfrm>
            <a:off x="5739265" y="5466616"/>
            <a:ext cx="7221451" cy="1441453"/>
          </a:xfrm>
          <a:prstGeom prst="rect">
            <a:avLst/>
          </a:prstGeom>
        </p:spPr>
        <p:txBody>
          <a:bodyPr lIns="0" tIns="0" rIns="0" bIns="0" rtlCol="0" anchor="t">
            <a:spAutoFit/>
          </a:bodyPr>
          <a:lstStyle/>
          <a:p>
            <a:pPr marL="0" lvl="0" indent="0" algn="l">
              <a:lnSpc>
                <a:spcPts val="11900"/>
              </a:lnSpc>
              <a:spcBef>
                <a:spcPct val="0"/>
              </a:spcBef>
            </a:pPr>
            <a:r>
              <a:rPr lang="en-US" sz="8500" b="1" u="none" strike="noStrike">
                <a:solidFill>
                  <a:srgbClr val="337BD0"/>
                </a:solidFill>
                <a:latin typeface="Source Sans Pro Bold" panose="020B0703030403020204"/>
                <a:ea typeface="Source Sans Pro Bold" panose="020B0703030403020204"/>
                <a:cs typeface="Source Sans Pro Bold" panose="020B0703030403020204"/>
                <a:sym typeface="Source Sans Pro Bold" panose="020B0703030403020204"/>
              </a:rPr>
              <a:t>MÃ NGUỒN MỞ</a:t>
            </a:r>
          </a:p>
        </p:txBody>
      </p:sp>
      <p:sp>
        <p:nvSpPr>
          <p:cNvPr id="14" name="TextBox 14"/>
          <p:cNvSpPr txBox="1"/>
          <p:nvPr/>
        </p:nvSpPr>
        <p:spPr>
          <a:xfrm>
            <a:off x="8049560" y="4167083"/>
            <a:ext cx="1598660" cy="1153100"/>
          </a:xfrm>
          <a:prstGeom prst="rect">
            <a:avLst/>
          </a:prstGeom>
        </p:spPr>
        <p:txBody>
          <a:bodyPr lIns="0" tIns="0" rIns="0" bIns="0" rtlCol="0" anchor="t">
            <a:spAutoFit/>
          </a:bodyPr>
          <a:lstStyle/>
          <a:p>
            <a:pPr algn="l">
              <a:lnSpc>
                <a:spcPts val="8940"/>
              </a:lnSpc>
            </a:pPr>
            <a:r>
              <a:rPr lang="en-US" sz="7910" b="1">
                <a:solidFill>
                  <a:srgbClr val="34A3D0"/>
                </a:solidFill>
                <a:latin typeface="Source Sans Pro Bold" panose="020B0703030403020204"/>
                <a:ea typeface="Source Sans Pro Bold" panose="020B0703030403020204"/>
                <a:cs typeface="Source Sans Pro Bold" panose="020B0703030403020204"/>
                <a:sym typeface="Source Sans Pro Bold" panose="020B0703030403020204"/>
              </a:rPr>
              <a:t>VỚI</a:t>
            </a:r>
          </a:p>
        </p:txBody>
      </p:sp>
      <p:sp>
        <p:nvSpPr>
          <p:cNvPr id="15" name="TextBox 15"/>
          <p:cNvSpPr txBox="1"/>
          <p:nvPr/>
        </p:nvSpPr>
        <p:spPr>
          <a:xfrm>
            <a:off x="9438094" y="7940012"/>
            <a:ext cx="2752431" cy="436245"/>
          </a:xfrm>
          <a:prstGeom prst="rect">
            <a:avLst/>
          </a:prstGeom>
        </p:spPr>
        <p:txBody>
          <a:bodyPr lIns="0" tIns="0" rIns="0" bIns="0" rtlCol="0" anchor="t">
            <a:spAutoFit/>
          </a:bodyPr>
          <a:lstStyle/>
          <a:p>
            <a:pPr algn="l">
              <a:lnSpc>
                <a:spcPts val="3390"/>
              </a:lnSpc>
            </a:pPr>
            <a:r>
              <a:rPr lang="en-US" sz="3000">
                <a:solidFill>
                  <a:srgbClr val="3275C5"/>
                </a:solidFill>
                <a:latin typeface="Dynamo Medium" panose="020B060402020A080404"/>
                <a:ea typeface="Dynamo Medium" panose="020B060402020A080404"/>
                <a:cs typeface="Dynamo Medium" panose="020B060402020A080404"/>
                <a:sym typeface="Dynamo Medium" panose="020B060402020A080404"/>
              </a:rPr>
              <a:t>Presented by:</a:t>
            </a:r>
          </a:p>
        </p:txBody>
      </p:sp>
      <p:sp>
        <p:nvSpPr>
          <p:cNvPr id="16" name="TextBox 16"/>
          <p:cNvSpPr txBox="1"/>
          <p:nvPr/>
        </p:nvSpPr>
        <p:spPr>
          <a:xfrm>
            <a:off x="10357652" y="8769325"/>
            <a:ext cx="2393173" cy="720725"/>
          </a:xfrm>
          <a:prstGeom prst="rect">
            <a:avLst/>
          </a:prstGeom>
        </p:spPr>
        <p:txBody>
          <a:bodyPr lIns="0" tIns="0" rIns="0" bIns="0" rtlCol="0" anchor="t">
            <a:spAutoFit/>
          </a:bodyPr>
          <a:lstStyle/>
          <a:p>
            <a:pPr algn="l">
              <a:lnSpc>
                <a:spcPts val="5650"/>
              </a:lnSpc>
            </a:pPr>
            <a:r>
              <a:rPr lang="en-US" sz="5000" b="1">
                <a:solidFill>
                  <a:srgbClr val="FCFEFF"/>
                </a:solidFill>
                <a:latin typeface="Source Sans Pro Bold" panose="020B0703030403020204"/>
                <a:ea typeface="Source Sans Pro Bold" panose="020B0703030403020204"/>
                <a:cs typeface="Source Sans Pro Bold" panose="020B0703030403020204"/>
                <a:sym typeface="Source Sans Pro Bold" panose="020B0703030403020204"/>
              </a:rPr>
              <a:t>NHÓM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4" name="TextBox 4"/>
          <p:cNvSpPr txBox="1"/>
          <p:nvPr/>
        </p:nvSpPr>
        <p:spPr>
          <a:xfrm>
            <a:off x="3451895" y="554040"/>
            <a:ext cx="9606737"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CHỨC NĂNG </a:t>
            </a:r>
            <a:r>
              <a:rPr lang="en-US" sz="5000" b="1" u="none" strike="noStrike">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THÊM SINH VIÊN</a:t>
            </a:r>
          </a:p>
        </p:txBody>
      </p:sp>
      <p:sp>
        <p:nvSpPr>
          <p:cNvPr id="5" name="TextBox 5"/>
          <p:cNvSpPr txBox="1"/>
          <p:nvPr/>
        </p:nvSpPr>
        <p:spPr>
          <a:xfrm>
            <a:off x="3451895" y="1711320"/>
            <a:ext cx="14427497" cy="1571328"/>
          </a:xfrm>
          <a:prstGeom prst="rect">
            <a:avLst/>
          </a:prstGeom>
        </p:spPr>
        <p:txBody>
          <a:bodyPr lIns="0" tIns="0" rIns="0" bIns="0" rtlCol="0" anchor="t">
            <a:spAutoFit/>
          </a:bodyPr>
          <a:lstStyle/>
          <a:p>
            <a:pPr marL="0" lvl="0" indent="0" algn="just">
              <a:lnSpc>
                <a:spcPts val="4200"/>
              </a:lnSpc>
              <a:spcBef>
                <a:spcPct val="0"/>
              </a:spcBef>
            </a:pP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Viết</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câu</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truy</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vấn</a:t>
            </a:r>
            <a:endPar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endParaRPr>
          </a:p>
          <a:p>
            <a:pPr marL="0" lvl="0" indent="0" algn="just">
              <a:lnSpc>
                <a:spcPts val="4200"/>
              </a:lnSpc>
              <a:spcBef>
                <a:spcPct val="0"/>
              </a:spcBef>
            </a:pP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sql</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 "INSERT INTO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sinhvien</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maSV</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hoLot</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tenSV</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ngaySinh</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gioiTinh</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maLop</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diaChi</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VALUES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maSV</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hoLot</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tenSV</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ngaySinh</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gioiTinh</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maLop</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30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diaChi</a:t>
            </a:r>
            <a:r>
              <a:rPr lang="en-US" sz="30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t>
            </a:r>
          </a:p>
        </p:txBody>
      </p:sp>
      <p:pic>
        <p:nvPicPr>
          <p:cNvPr id="8" name="Picture 7">
            <a:extLst>
              <a:ext uri="{FF2B5EF4-FFF2-40B4-BE49-F238E27FC236}">
                <a16:creationId xmlns:a16="http://schemas.microsoft.com/office/drawing/2014/main" id="{2C2231BB-E519-43A3-A241-6AED58620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337413"/>
            <a:ext cx="5486400" cy="6491874"/>
          </a:xfrm>
          <a:prstGeom prst="rect">
            <a:avLst/>
          </a:prstGeom>
        </p:spPr>
      </p:pic>
      <p:sp>
        <p:nvSpPr>
          <p:cNvPr id="9" name="TextBox 8">
            <a:extLst>
              <a:ext uri="{FF2B5EF4-FFF2-40B4-BE49-F238E27FC236}">
                <a16:creationId xmlns:a16="http://schemas.microsoft.com/office/drawing/2014/main" id="{A4394A1B-52FE-4F26-B5A3-F49DF69290A4}"/>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10</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3" name="Freeform 3"/>
          <p:cNvSpPr/>
          <p:nvPr/>
        </p:nvSpPr>
        <p:spPr>
          <a:xfrm>
            <a:off x="4926354" y="4059721"/>
            <a:ext cx="11301259" cy="5198579"/>
          </a:xfrm>
          <a:custGeom>
            <a:avLst/>
            <a:gdLst/>
            <a:ahLst/>
            <a:cxnLst/>
            <a:rect l="l" t="t" r="r" b="b"/>
            <a:pathLst>
              <a:path w="11301259" h="5198579">
                <a:moveTo>
                  <a:pt x="0" y="0"/>
                </a:moveTo>
                <a:lnTo>
                  <a:pt x="11301259" y="0"/>
                </a:lnTo>
                <a:lnTo>
                  <a:pt x="11301259" y="5198579"/>
                </a:lnTo>
                <a:lnTo>
                  <a:pt x="0" y="5198579"/>
                </a:lnTo>
                <a:lnTo>
                  <a:pt x="0" y="0"/>
                </a:lnTo>
                <a:close/>
              </a:path>
            </a:pathLst>
          </a:custGeom>
          <a:blipFill>
            <a:blip r:embed="rId3"/>
            <a:stretch>
              <a:fillRect/>
            </a:stretch>
          </a:blipFill>
        </p:spPr>
      </p:sp>
      <p:sp>
        <p:nvSpPr>
          <p:cNvPr id="4" name="TextBox 4"/>
          <p:cNvSpPr txBox="1"/>
          <p:nvPr/>
        </p:nvSpPr>
        <p:spPr>
          <a:xfrm>
            <a:off x="4343106" y="190505"/>
            <a:ext cx="9906293" cy="823559"/>
          </a:xfrm>
          <a:prstGeom prst="rect">
            <a:avLst/>
          </a:prstGeom>
        </p:spPr>
        <p:txBody>
          <a:bodyPr wrap="square" lIns="0" tIns="0" rIns="0" bIns="0" rtlCol="0" anchor="t">
            <a:spAutoFit/>
          </a:bodyPr>
          <a:lstStyle/>
          <a:p>
            <a:pPr marL="0" lvl="0" indent="0" algn="ctr">
              <a:lnSpc>
                <a:spcPts val="7000"/>
              </a:lnSpc>
              <a:spcBef>
                <a:spcPct val="0"/>
              </a:spcBef>
            </a:pPr>
            <a:r>
              <a:rPr lang="en-US" sz="5000" b="1" u="none" strike="noStrike">
                <a:solidFill>
                  <a:srgbClr val="3275C5"/>
                </a:solidFill>
                <a:latin typeface="Times New Roman" panose="02020603050405020304" pitchFamily="18" charset="0"/>
                <a:ea typeface="Dynamo Medium" panose="020B060402020A080404"/>
                <a:cs typeface="Times New Roman" panose="02020603050405020304" pitchFamily="18" charset="0"/>
                <a:sym typeface="Dynamo Medium" panose="020B060402020A080404"/>
              </a:rPr>
              <a:t>TRANG DANH SÁCH SINH VIÊN</a:t>
            </a:r>
          </a:p>
        </p:txBody>
      </p:sp>
      <p:sp>
        <p:nvSpPr>
          <p:cNvPr id="6" name="TextBox 6"/>
          <p:cNvSpPr txBox="1"/>
          <p:nvPr/>
        </p:nvSpPr>
        <p:spPr>
          <a:xfrm>
            <a:off x="4469851" y="1205230"/>
            <a:ext cx="9585960" cy="2814320"/>
          </a:xfrm>
          <a:prstGeom prst="rect">
            <a:avLst/>
          </a:prstGeom>
        </p:spPr>
        <p:txBody>
          <a:bodyPr lIns="0" tIns="0" rIns="0" bIns="0" rtlCol="0" anchor="t">
            <a:spAutoFit/>
          </a:bodyPr>
          <a:lstStyle/>
          <a:p>
            <a:pPr algn="l">
              <a:lnSpc>
                <a:spcPts val="4480"/>
              </a:lnSpc>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//VIẾT CÂU TRUY VẤN</a:t>
            </a:r>
          </a:p>
          <a:p>
            <a:pPr algn="l">
              <a:lnSpc>
                <a:spcPts val="4480"/>
              </a:lnSpc>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$SQL = "SELECT * FROM SINHVIEN, LOPHOC </a:t>
            </a:r>
          </a:p>
          <a:p>
            <a:pPr algn="l">
              <a:lnSpc>
                <a:spcPts val="4480"/>
              </a:lnSpc>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WHERE </a:t>
            </a:r>
            <a:r>
              <a:rPr lang="en-US" sz="3200"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sinhvien.maLop</a:t>
            </a: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 </a:t>
            </a:r>
            <a:r>
              <a:rPr lang="en-US" sz="3200"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lophoc.maLop</a:t>
            </a: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p>
          <a:p>
            <a:pPr algn="l">
              <a:lnSpc>
                <a:spcPts val="4480"/>
              </a:lnSpc>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AND </a:t>
            </a:r>
            <a:r>
              <a:rPr lang="en-US" sz="3200"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sinhvien.maLop</a:t>
            </a: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 '$</a:t>
            </a:r>
            <a:r>
              <a:rPr lang="en-US" sz="3200"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maLop</a:t>
            </a: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t>
            </a:r>
          </a:p>
          <a:p>
            <a:pPr algn="l">
              <a:lnSpc>
                <a:spcPts val="4480"/>
              </a:lnSpc>
              <a:spcBef>
                <a:spcPct val="0"/>
              </a:spcBef>
            </a:pPr>
            <a:endPar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endParaRPr>
          </a:p>
        </p:txBody>
      </p:sp>
      <p:sp>
        <p:nvSpPr>
          <p:cNvPr id="7" name="TextBox 6">
            <a:extLst>
              <a:ext uri="{FF2B5EF4-FFF2-40B4-BE49-F238E27FC236}">
                <a16:creationId xmlns:a16="http://schemas.microsoft.com/office/drawing/2014/main" id="{9FDE5CA4-22E9-4A42-95D1-FBBA9EBF6057}"/>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11</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1377317" y="3770826"/>
            <a:ext cx="15533366" cy="1641373"/>
          </a:xfrm>
          <a:prstGeom prst="rect">
            <a:avLst/>
          </a:prstGeom>
        </p:spPr>
        <p:txBody>
          <a:bodyPr lIns="0" tIns="0" rIns="0" bIns="0" rtlCol="0" anchor="t">
            <a:spAutoFit/>
          </a:bodyPr>
          <a:lstStyle/>
          <a:p>
            <a:pPr marL="0" lvl="0" indent="0" algn="ctr">
              <a:lnSpc>
                <a:spcPts val="13480"/>
              </a:lnSpc>
              <a:spcBef>
                <a:spcPct val="0"/>
              </a:spcBef>
            </a:pP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Phần III: Chức năng sửa, xóa</a:t>
            </a:r>
          </a:p>
        </p:txBody>
      </p:sp>
      <p:sp>
        <p:nvSpPr>
          <p:cNvPr id="5" name="TextBox 4">
            <a:extLst>
              <a:ext uri="{FF2B5EF4-FFF2-40B4-BE49-F238E27FC236}">
                <a16:creationId xmlns:a16="http://schemas.microsoft.com/office/drawing/2014/main" id="{E4571540-8235-426F-BCC9-6503CC7532CF}"/>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12</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3" name="Freeform 3"/>
          <p:cNvSpPr/>
          <p:nvPr/>
        </p:nvSpPr>
        <p:spPr>
          <a:xfrm>
            <a:off x="6290028" y="3999254"/>
            <a:ext cx="8241442" cy="6081236"/>
          </a:xfrm>
          <a:custGeom>
            <a:avLst/>
            <a:gdLst/>
            <a:ahLst/>
            <a:cxnLst/>
            <a:rect l="l" t="t" r="r" b="b"/>
            <a:pathLst>
              <a:path w="8241442" h="6081236">
                <a:moveTo>
                  <a:pt x="0" y="0"/>
                </a:moveTo>
                <a:lnTo>
                  <a:pt x="8241442" y="0"/>
                </a:lnTo>
                <a:lnTo>
                  <a:pt x="8241442" y="6081237"/>
                </a:lnTo>
                <a:lnTo>
                  <a:pt x="0" y="6081237"/>
                </a:lnTo>
                <a:lnTo>
                  <a:pt x="0" y="0"/>
                </a:lnTo>
                <a:close/>
              </a:path>
            </a:pathLst>
          </a:custGeom>
          <a:blipFill>
            <a:blip r:embed="rId3"/>
            <a:stretch>
              <a:fillRect t="-1472"/>
            </a:stretch>
          </a:blipFill>
        </p:spPr>
      </p:sp>
      <p:sp>
        <p:nvSpPr>
          <p:cNvPr id="4" name="TextBox 4"/>
          <p:cNvSpPr txBox="1"/>
          <p:nvPr/>
        </p:nvSpPr>
        <p:spPr>
          <a:xfrm>
            <a:off x="2569493" y="554040"/>
            <a:ext cx="13788496" cy="854070"/>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CHỨC NĂNG SỬA THÔNG TIN LỚP HỌC</a:t>
            </a:r>
          </a:p>
        </p:txBody>
      </p:sp>
      <p:sp>
        <p:nvSpPr>
          <p:cNvPr id="5" name="TextBox 5"/>
          <p:cNvSpPr txBox="1"/>
          <p:nvPr/>
        </p:nvSpPr>
        <p:spPr>
          <a:xfrm>
            <a:off x="4634011" y="2004084"/>
            <a:ext cx="10560330" cy="1690370"/>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$sql = "UPDATE lophoc </a:t>
            </a:r>
          </a:p>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SET tenLop = '$tenLop', ghiChu = '$ghiChu' </a:t>
            </a:r>
          </a:p>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WHERE maLop = '$maLop'";</a:t>
            </a:r>
          </a:p>
        </p:txBody>
      </p:sp>
      <p:sp>
        <p:nvSpPr>
          <p:cNvPr id="7" name="TextBox 6">
            <a:extLst>
              <a:ext uri="{FF2B5EF4-FFF2-40B4-BE49-F238E27FC236}">
                <a16:creationId xmlns:a16="http://schemas.microsoft.com/office/drawing/2014/main" id="{3B9A1DF6-3617-462B-82E5-534F3A8D0B8C}"/>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13</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461818" y="1608701"/>
            <a:ext cx="10511830" cy="7069600"/>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3" name="Freeform 3"/>
          <p:cNvSpPr/>
          <p:nvPr/>
        </p:nvSpPr>
        <p:spPr>
          <a:xfrm>
            <a:off x="4532500" y="3555191"/>
            <a:ext cx="12308535" cy="4054327"/>
          </a:xfrm>
          <a:custGeom>
            <a:avLst/>
            <a:gdLst/>
            <a:ahLst/>
            <a:cxnLst/>
            <a:rect l="l" t="t" r="r" b="b"/>
            <a:pathLst>
              <a:path w="11301259" h="4054327">
                <a:moveTo>
                  <a:pt x="0" y="0"/>
                </a:moveTo>
                <a:lnTo>
                  <a:pt x="11301259" y="0"/>
                </a:lnTo>
                <a:lnTo>
                  <a:pt x="11301259" y="4054327"/>
                </a:lnTo>
                <a:lnTo>
                  <a:pt x="0" y="4054327"/>
                </a:lnTo>
                <a:lnTo>
                  <a:pt x="0" y="0"/>
                </a:lnTo>
                <a:close/>
              </a:path>
            </a:pathLst>
          </a:custGeom>
          <a:blipFill>
            <a:blip r:embed="rId3"/>
            <a:stretch>
              <a:fillRect/>
            </a:stretch>
          </a:blipFill>
        </p:spPr>
      </p:sp>
      <p:sp>
        <p:nvSpPr>
          <p:cNvPr id="4" name="TextBox 4"/>
          <p:cNvSpPr txBox="1"/>
          <p:nvPr/>
        </p:nvSpPr>
        <p:spPr>
          <a:xfrm>
            <a:off x="3750352" y="933450"/>
            <a:ext cx="8517848" cy="823559"/>
          </a:xfrm>
          <a:prstGeom prst="rect">
            <a:avLst/>
          </a:prstGeom>
        </p:spPr>
        <p:txBody>
          <a:bodyPr wrap="square" lIns="0" tIns="0" rIns="0" bIns="0" rtlCol="0" anchor="t">
            <a:spAutoFit/>
          </a:bodyPr>
          <a:lstStyle/>
          <a:p>
            <a:pPr marL="0" lvl="0" indent="0" algn="ctr">
              <a:lnSpc>
                <a:spcPts val="7000"/>
              </a:lnSpc>
              <a:spcBef>
                <a:spcPct val="0"/>
              </a:spcBef>
            </a:pPr>
            <a:r>
              <a:rPr lang="en-US" sz="5000" b="1" u="none" strike="noStrike">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CHỨC NĂNG XÓA LỚP HỌC</a:t>
            </a:r>
          </a:p>
        </p:txBody>
      </p:sp>
      <p:sp>
        <p:nvSpPr>
          <p:cNvPr id="5" name="TextBox 5"/>
          <p:cNvSpPr txBox="1"/>
          <p:nvPr/>
        </p:nvSpPr>
        <p:spPr>
          <a:xfrm>
            <a:off x="4404371" y="2134603"/>
            <a:ext cx="12587633" cy="563872"/>
          </a:xfrm>
          <a:prstGeom prst="rect">
            <a:avLst/>
          </a:prstGeom>
        </p:spPr>
        <p:txBody>
          <a:bodyPr wrap="square" lIns="0" tIns="0" rIns="0" bIns="0" rtlCol="0" anchor="t">
            <a:spAutoFit/>
          </a:bodyPr>
          <a:lstStyle/>
          <a:p>
            <a:pPr algn="ctr">
              <a:lnSpc>
                <a:spcPts val="4760"/>
              </a:lnSpc>
              <a:spcBef>
                <a:spcPct val="0"/>
              </a:spcBef>
            </a:pPr>
            <a:r>
              <a:rPr lang="en-US" sz="34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$sql = "DELETE FROM lophoc WHERE maLop = '$maLop'";</a:t>
            </a:r>
          </a:p>
        </p:txBody>
      </p:sp>
      <p:sp>
        <p:nvSpPr>
          <p:cNvPr id="7" name="TextBox 6">
            <a:extLst>
              <a:ext uri="{FF2B5EF4-FFF2-40B4-BE49-F238E27FC236}">
                <a16:creationId xmlns:a16="http://schemas.microsoft.com/office/drawing/2014/main" id="{99D96094-41E5-4686-862E-70AABCCC15B7}"/>
              </a:ext>
            </a:extLst>
          </p:cNvPr>
          <p:cNvSpPr txBox="1"/>
          <p:nvPr/>
        </p:nvSpPr>
        <p:spPr>
          <a:xfrm>
            <a:off x="17449799" y="9791700"/>
            <a:ext cx="746925"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14</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4" name="TextBox 4"/>
          <p:cNvSpPr txBox="1"/>
          <p:nvPr/>
        </p:nvSpPr>
        <p:spPr>
          <a:xfrm>
            <a:off x="3614099" y="729070"/>
            <a:ext cx="12570268"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CHỨC NĂNG </a:t>
            </a:r>
            <a:r>
              <a:rPr lang="en-US" sz="5000" b="1" u="none" strike="noStrike">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SỬA THÔNG TIN SINH VIÊN</a:t>
            </a:r>
          </a:p>
        </p:txBody>
      </p:sp>
      <p:pic>
        <p:nvPicPr>
          <p:cNvPr id="7" name="Picture 6">
            <a:extLst>
              <a:ext uri="{FF2B5EF4-FFF2-40B4-BE49-F238E27FC236}">
                <a16:creationId xmlns:a16="http://schemas.microsoft.com/office/drawing/2014/main" id="{52106C53-CA29-4EC4-B337-7E9D38258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549" y="3379032"/>
            <a:ext cx="6491055" cy="6784724"/>
          </a:xfrm>
          <a:prstGeom prst="rect">
            <a:avLst/>
          </a:prstGeom>
        </p:spPr>
      </p:pic>
      <p:sp>
        <p:nvSpPr>
          <p:cNvPr id="8" name="TextBox 7">
            <a:extLst>
              <a:ext uri="{FF2B5EF4-FFF2-40B4-BE49-F238E27FC236}">
                <a16:creationId xmlns:a16="http://schemas.microsoft.com/office/drawing/2014/main" id="{DA9D7C00-6A6F-4365-8406-A4BD3AE8E3CF}"/>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15</a:t>
            </a:r>
            <a:endParaRPr lang="en-US" sz="24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ABACC3A-DF6F-4D8E-8676-1A6EF589A263}"/>
              </a:ext>
            </a:extLst>
          </p:cNvPr>
          <p:cNvSpPr txBox="1"/>
          <p:nvPr/>
        </p:nvSpPr>
        <p:spPr>
          <a:xfrm>
            <a:off x="3429000" y="1943100"/>
            <a:ext cx="14478000" cy="1571328"/>
          </a:xfrm>
          <a:prstGeom prst="rect">
            <a:avLst/>
          </a:prstGeom>
        </p:spPr>
        <p:txBody>
          <a:bodyPr wrap="square" lIns="0" tIns="0" rIns="0" bIns="0" rtlCol="0" anchor="t">
            <a:spAutoFit/>
          </a:bodyPr>
          <a:lstStyle>
            <a:defPPr>
              <a:defRPr lang="en-US"/>
            </a:defPPr>
            <a:lvl1pPr lvl="0" indent="0" algn="just">
              <a:lnSpc>
                <a:spcPts val="4200"/>
              </a:lnSpc>
              <a:spcBef>
                <a:spcPct val="0"/>
              </a:spcBef>
              <a:defRPr sz="3000" u="none" strike="noStrike">
                <a:solidFill>
                  <a:srgbClr val="000000"/>
                </a:solidFill>
                <a:latin typeface="Times New Roman" panose="02020603050405020304" pitchFamily="18" charset="0"/>
                <a:ea typeface="Arimo" panose="020B0604020202020204"/>
                <a:cs typeface="Times New Roman" panose="02020603050405020304" pitchFamily="18" charset="0"/>
              </a:defRPr>
            </a:lvl1pPr>
          </a:lstStyle>
          <a:p>
            <a:r>
              <a:rPr lang="en-US"/>
              <a:t> $</a:t>
            </a:r>
            <a:r>
              <a:rPr lang="en-US" err="1"/>
              <a:t>sqlUpdate</a:t>
            </a:r>
            <a:r>
              <a:rPr lang="en-US"/>
              <a:t> = "UPDATE </a:t>
            </a:r>
            <a:r>
              <a:rPr lang="en-US" err="1"/>
              <a:t>sinhvien</a:t>
            </a:r>
            <a:r>
              <a:rPr lang="en-US"/>
              <a:t> SET </a:t>
            </a:r>
            <a:r>
              <a:rPr lang="en-US" err="1"/>
              <a:t>hoLot</a:t>
            </a:r>
            <a:r>
              <a:rPr lang="en-US"/>
              <a:t> = '$</a:t>
            </a:r>
            <a:r>
              <a:rPr lang="en-US" err="1"/>
              <a:t>hoLot</a:t>
            </a:r>
            <a:r>
              <a:rPr lang="en-US"/>
              <a:t>', </a:t>
            </a:r>
            <a:r>
              <a:rPr lang="en-US" err="1"/>
              <a:t>tenSV</a:t>
            </a:r>
            <a:r>
              <a:rPr lang="en-US"/>
              <a:t> = '$</a:t>
            </a:r>
            <a:r>
              <a:rPr lang="en-US" err="1"/>
              <a:t>tenSV</a:t>
            </a:r>
            <a:r>
              <a:rPr lang="en-US"/>
              <a:t>', </a:t>
            </a:r>
            <a:r>
              <a:rPr lang="en-US" err="1"/>
              <a:t>ngaySinh</a:t>
            </a:r>
            <a:r>
              <a:rPr lang="en-US"/>
              <a:t> = '$</a:t>
            </a:r>
            <a:r>
              <a:rPr lang="en-US" err="1"/>
              <a:t>ngaySinh</a:t>
            </a:r>
            <a:r>
              <a:rPr lang="en-US"/>
              <a:t>', </a:t>
            </a:r>
            <a:r>
              <a:rPr lang="en-US" err="1"/>
              <a:t>gioiTinh</a:t>
            </a:r>
            <a:r>
              <a:rPr lang="en-US"/>
              <a:t> = '$</a:t>
            </a:r>
            <a:r>
              <a:rPr lang="en-US" err="1"/>
              <a:t>gioiTinh</a:t>
            </a:r>
            <a:r>
              <a:rPr lang="en-US"/>
              <a:t>', </a:t>
            </a:r>
            <a:r>
              <a:rPr lang="en-US" err="1"/>
              <a:t>diaChi</a:t>
            </a:r>
            <a:r>
              <a:rPr lang="en-US"/>
              <a:t> = '$</a:t>
            </a:r>
            <a:r>
              <a:rPr lang="en-US" err="1"/>
              <a:t>diaChi</a:t>
            </a:r>
            <a:r>
              <a:rPr lang="en-US"/>
              <a:t>', </a:t>
            </a:r>
            <a:r>
              <a:rPr lang="en-US" err="1"/>
              <a:t>maLop</a:t>
            </a:r>
            <a:r>
              <a:rPr lang="en-US"/>
              <a:t> = '$</a:t>
            </a:r>
            <a:r>
              <a:rPr lang="en-US" err="1"/>
              <a:t>maLop</a:t>
            </a:r>
            <a:r>
              <a:rPr lang="en-US"/>
              <a:t>' WHERE </a:t>
            </a:r>
            <a:r>
              <a:rPr lang="en-US" err="1"/>
              <a:t>maSV</a:t>
            </a:r>
            <a:r>
              <a:rPr lang="en-US"/>
              <a:t> = '$</a:t>
            </a:r>
            <a:r>
              <a:rPr lang="en-US" err="1"/>
              <a:t>maSV</a:t>
            </a:r>
            <a:r>
              <a:rPr lang="en-US"/>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3" name="Freeform 3"/>
          <p:cNvSpPr/>
          <p:nvPr/>
        </p:nvSpPr>
        <p:spPr>
          <a:xfrm>
            <a:off x="4729046" y="3412083"/>
            <a:ext cx="11301259" cy="4280352"/>
          </a:xfrm>
          <a:custGeom>
            <a:avLst/>
            <a:gdLst/>
            <a:ahLst/>
            <a:cxnLst/>
            <a:rect l="l" t="t" r="r" b="b"/>
            <a:pathLst>
              <a:path w="11301259" h="4280352">
                <a:moveTo>
                  <a:pt x="0" y="0"/>
                </a:moveTo>
                <a:lnTo>
                  <a:pt x="11301259" y="0"/>
                </a:lnTo>
                <a:lnTo>
                  <a:pt x="11301259" y="4280352"/>
                </a:lnTo>
                <a:lnTo>
                  <a:pt x="0" y="4280352"/>
                </a:lnTo>
                <a:lnTo>
                  <a:pt x="0" y="0"/>
                </a:lnTo>
                <a:close/>
              </a:path>
            </a:pathLst>
          </a:custGeom>
          <a:blipFill>
            <a:blip r:embed="rId3"/>
            <a:stretch>
              <a:fillRect/>
            </a:stretch>
          </a:blipFill>
        </p:spPr>
      </p:sp>
      <p:sp>
        <p:nvSpPr>
          <p:cNvPr id="4" name="TextBox 4"/>
          <p:cNvSpPr txBox="1"/>
          <p:nvPr/>
        </p:nvSpPr>
        <p:spPr>
          <a:xfrm>
            <a:off x="3750352" y="933450"/>
            <a:ext cx="7954476" cy="854070"/>
          </a:xfrm>
          <a:prstGeom prst="rect">
            <a:avLst/>
          </a:prstGeom>
        </p:spPr>
        <p:txBody>
          <a:bodyPr wrap="square" lIns="0" tIns="0" rIns="0" bIns="0" rtlCol="0" anchor="t">
            <a:spAutoFit/>
          </a:bodyPr>
          <a:lstStyle/>
          <a:p>
            <a:pPr marL="0" lvl="0" indent="0" algn="ctr">
              <a:lnSpc>
                <a:spcPts val="7000"/>
              </a:lnSpc>
              <a:spcBef>
                <a:spcPct val="0"/>
              </a:spcBef>
            </a:pPr>
            <a:r>
              <a:rPr lang="en-US" sz="5000" b="1">
                <a:solidFill>
                  <a:srgbClr val="3275C5"/>
                </a:solidFill>
                <a:latin typeface="Source Sans Pro Bold" panose="020B0703030403020204"/>
                <a:ea typeface="Source Sans Pro Bold" panose="020B0703030403020204"/>
                <a:cs typeface="Times New Roman" panose="02020603050405020304" pitchFamily="18" charset="0"/>
                <a:sym typeface="Source Sans Pro Bold" panose="020B0703030403020204"/>
              </a:rPr>
              <a:t>CHỨC NĂNG</a:t>
            </a:r>
            <a:r>
              <a:rPr lang="en-US" sz="5000" b="1" u="none" strike="noStrike">
                <a:solidFill>
                  <a:srgbClr val="3275C5"/>
                </a:solidFill>
                <a:latin typeface="Source Sans Pro Bold" panose="020B0703030403020204"/>
                <a:ea typeface="Source Sans Pro Bold" panose="020B0703030403020204"/>
                <a:cs typeface="Times New Roman" panose="02020603050405020304" pitchFamily="18" charset="0"/>
                <a:sym typeface="Source Sans Pro Bold" panose="020B0703030403020204"/>
              </a:rPr>
              <a:t> XÓA SINH VIÊN</a:t>
            </a:r>
          </a:p>
        </p:txBody>
      </p:sp>
      <p:sp>
        <p:nvSpPr>
          <p:cNvPr id="5" name="TextBox 5"/>
          <p:cNvSpPr txBox="1"/>
          <p:nvPr/>
        </p:nvSpPr>
        <p:spPr>
          <a:xfrm>
            <a:off x="4034155" y="2288540"/>
            <a:ext cx="11171555" cy="538480"/>
          </a:xfrm>
          <a:prstGeom prst="rect">
            <a:avLst/>
          </a:prstGeom>
        </p:spPr>
        <p:txBody>
          <a:bodyPr wrap="square" lIns="0" tIns="0" rIns="0" bIns="0" rtlCol="0" anchor="t">
            <a:spAutoFit/>
          </a:bodyPr>
          <a:lstStyle/>
          <a:p>
            <a:pPr marL="0" lvl="0" indent="0" algn="just">
              <a:lnSpc>
                <a:spcPts val="4200"/>
              </a:lnSpc>
              <a:spcBef>
                <a:spcPct val="0"/>
              </a:spcBef>
            </a:pPr>
            <a:r>
              <a:rPr lang="en-US" sz="3000" u="none" strike="noStrike">
                <a:solidFill>
                  <a:srgbClr val="000000"/>
                </a:solidFill>
                <a:latin typeface="Arimo" panose="020B0604020202020204"/>
                <a:ea typeface="Arimo" panose="020B0604020202020204"/>
                <a:cs typeface="Arimo" panose="020B0604020202020204"/>
                <a:sym typeface="Arimo" panose="020B0604020202020204"/>
              </a:rPr>
              <a:t>$</a:t>
            </a:r>
            <a:r>
              <a:rPr lang="en-US" sz="3000" u="none" strike="noStrike" err="1">
                <a:solidFill>
                  <a:srgbClr val="000000"/>
                </a:solidFill>
                <a:latin typeface="Arimo" panose="020B0604020202020204"/>
                <a:ea typeface="Arimo" panose="020B0604020202020204"/>
                <a:cs typeface="Arimo" panose="020B0604020202020204"/>
                <a:sym typeface="Arimo" panose="020B0604020202020204"/>
              </a:rPr>
              <a:t>sql</a:t>
            </a:r>
            <a:r>
              <a:rPr lang="en-US" sz="3000" u="none" strike="noStrike">
                <a:solidFill>
                  <a:srgbClr val="000000"/>
                </a:solidFill>
                <a:latin typeface="Arimo" panose="020B0604020202020204"/>
                <a:ea typeface="Arimo" panose="020B0604020202020204"/>
                <a:cs typeface="Arimo" panose="020B0604020202020204"/>
                <a:sym typeface="Arimo" panose="020B0604020202020204"/>
              </a:rPr>
              <a:t> = "DELETE FROM </a:t>
            </a:r>
            <a:r>
              <a:rPr lang="en-US" sz="3000" u="none" strike="noStrike" err="1">
                <a:solidFill>
                  <a:srgbClr val="000000"/>
                </a:solidFill>
                <a:latin typeface="Arimo" panose="020B0604020202020204"/>
                <a:ea typeface="Arimo" panose="020B0604020202020204"/>
                <a:cs typeface="Arimo" panose="020B0604020202020204"/>
                <a:sym typeface="Arimo" panose="020B0604020202020204"/>
              </a:rPr>
              <a:t>sinhvien</a:t>
            </a:r>
            <a:r>
              <a:rPr lang="en-US" sz="3000" u="none" strike="noStrike">
                <a:solidFill>
                  <a:srgbClr val="000000"/>
                </a:solidFill>
                <a:latin typeface="Arimo" panose="020B0604020202020204"/>
                <a:ea typeface="Arimo" panose="020B0604020202020204"/>
                <a:cs typeface="Arimo" panose="020B0604020202020204"/>
                <a:sym typeface="Arimo" panose="020B0604020202020204"/>
              </a:rPr>
              <a:t> WHERE </a:t>
            </a:r>
            <a:r>
              <a:rPr lang="en-US" sz="3000" u="none" strike="noStrike" err="1">
                <a:solidFill>
                  <a:srgbClr val="000000"/>
                </a:solidFill>
                <a:latin typeface="Arimo" panose="020B0604020202020204"/>
                <a:ea typeface="Arimo" panose="020B0604020202020204"/>
                <a:cs typeface="Arimo" panose="020B0604020202020204"/>
                <a:sym typeface="Arimo" panose="020B0604020202020204"/>
              </a:rPr>
              <a:t>maSV</a:t>
            </a:r>
            <a:r>
              <a:rPr lang="en-US" sz="3000" u="none" strike="noStrike">
                <a:solidFill>
                  <a:srgbClr val="000000"/>
                </a:solidFill>
                <a:latin typeface="Arimo" panose="020B0604020202020204"/>
                <a:ea typeface="Arimo" panose="020B0604020202020204"/>
                <a:cs typeface="Arimo" panose="020B0604020202020204"/>
                <a:sym typeface="Arimo" panose="020B0604020202020204"/>
              </a:rPr>
              <a:t> = '$</a:t>
            </a:r>
            <a:r>
              <a:rPr lang="en-US" sz="3000" u="none" strike="noStrike" err="1">
                <a:solidFill>
                  <a:srgbClr val="000000"/>
                </a:solidFill>
                <a:latin typeface="Arimo" panose="020B0604020202020204"/>
                <a:ea typeface="Arimo" panose="020B0604020202020204"/>
                <a:cs typeface="Arimo" panose="020B0604020202020204"/>
                <a:sym typeface="Arimo" panose="020B0604020202020204"/>
              </a:rPr>
              <a:t>maSV</a:t>
            </a:r>
            <a:r>
              <a:rPr lang="en-US" sz="3000" u="none" strike="noStrike">
                <a:solidFill>
                  <a:srgbClr val="000000"/>
                </a:solidFill>
                <a:latin typeface="Arimo" panose="020B0604020202020204"/>
                <a:ea typeface="Arimo" panose="020B0604020202020204"/>
                <a:cs typeface="Arimo" panose="020B0604020202020204"/>
                <a:sym typeface="Arimo" panose="020B0604020202020204"/>
              </a:rPr>
              <a:t>'";</a:t>
            </a:r>
          </a:p>
        </p:txBody>
      </p:sp>
      <p:sp>
        <p:nvSpPr>
          <p:cNvPr id="7" name="TextBox 6">
            <a:extLst>
              <a:ext uri="{FF2B5EF4-FFF2-40B4-BE49-F238E27FC236}">
                <a16:creationId xmlns:a16="http://schemas.microsoft.com/office/drawing/2014/main" id="{79DB9865-2775-4E8C-B300-484527CF788C}"/>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16</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4" name="TextBox 4"/>
          <p:cNvSpPr txBox="1"/>
          <p:nvPr/>
        </p:nvSpPr>
        <p:spPr>
          <a:xfrm>
            <a:off x="5317263" y="768007"/>
            <a:ext cx="10906626"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CHỨC NĂNG XEM THÔNG TIN SINH VIÊN</a:t>
            </a:r>
          </a:p>
        </p:txBody>
      </p:sp>
      <p:pic>
        <p:nvPicPr>
          <p:cNvPr id="7" name="Picture 6">
            <a:extLst>
              <a:ext uri="{FF2B5EF4-FFF2-40B4-BE49-F238E27FC236}">
                <a16:creationId xmlns:a16="http://schemas.microsoft.com/office/drawing/2014/main" id="{2100C77B-1A70-45A3-A61B-E1C0E5AAB6D6}"/>
              </a:ext>
            </a:extLst>
          </p:cNvPr>
          <p:cNvPicPr>
            <a:picLocks noChangeAspect="1"/>
          </p:cNvPicPr>
          <p:nvPr/>
        </p:nvPicPr>
        <p:blipFill>
          <a:blip r:embed="rId3"/>
          <a:stretch>
            <a:fillRect/>
          </a:stretch>
        </p:blipFill>
        <p:spPr>
          <a:xfrm>
            <a:off x="5266387" y="2476500"/>
            <a:ext cx="12412807" cy="5010849"/>
          </a:xfrm>
          <a:prstGeom prst="rect">
            <a:avLst/>
          </a:prstGeom>
        </p:spPr>
      </p:pic>
      <p:sp>
        <p:nvSpPr>
          <p:cNvPr id="8" name="TextBox 7">
            <a:extLst>
              <a:ext uri="{FF2B5EF4-FFF2-40B4-BE49-F238E27FC236}">
                <a16:creationId xmlns:a16="http://schemas.microsoft.com/office/drawing/2014/main" id="{6918B624-AA2D-47C5-8D42-08FD20496CD8}"/>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17</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2732255" y="3379839"/>
            <a:ext cx="14156136" cy="3346348"/>
          </a:xfrm>
          <a:prstGeom prst="rect">
            <a:avLst/>
          </a:prstGeom>
        </p:spPr>
        <p:txBody>
          <a:bodyPr lIns="0" tIns="0" rIns="0" bIns="0" rtlCol="0" anchor="t">
            <a:spAutoFit/>
          </a:bodyPr>
          <a:lstStyle/>
          <a:p>
            <a:pPr marL="0" lvl="0" indent="0" algn="ctr">
              <a:lnSpc>
                <a:spcPts val="13480"/>
              </a:lnSpc>
              <a:spcBef>
                <a:spcPct val="0"/>
              </a:spcBef>
            </a:pPr>
            <a:r>
              <a:rPr lang="en-US" sz="963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Phần</a:t>
            </a: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IV: </a:t>
            </a:r>
          </a:p>
          <a:p>
            <a:pPr marL="0" lvl="0" indent="0" algn="ctr">
              <a:lnSpc>
                <a:spcPts val="13480"/>
              </a:lnSpc>
              <a:spcBef>
                <a:spcPct val="0"/>
              </a:spcBef>
            </a:pPr>
            <a:r>
              <a:rPr lang="en-US" sz="963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Đăng</a:t>
            </a: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963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nhập</a:t>
            </a: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&amp; </a:t>
            </a:r>
            <a:r>
              <a:rPr lang="en-US" sz="963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phân</a:t>
            </a: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963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quyền</a:t>
            </a:r>
            <a:endPar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endParaRPr>
          </a:p>
        </p:txBody>
      </p:sp>
      <p:sp>
        <p:nvSpPr>
          <p:cNvPr id="5" name="TextBox 4">
            <a:extLst>
              <a:ext uri="{FF2B5EF4-FFF2-40B4-BE49-F238E27FC236}">
                <a16:creationId xmlns:a16="http://schemas.microsoft.com/office/drawing/2014/main" id="{B1DD0489-82F1-4148-A30F-6DF55EF5F20A}"/>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18</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4893366" y="1219213"/>
            <a:ext cx="10511830" cy="8073403"/>
          </a:xfrm>
          <a:custGeom>
            <a:avLst/>
            <a:gdLst/>
            <a:ahLst/>
            <a:cxnLst/>
            <a:rect l="l" t="t" r="r" b="b"/>
            <a:pathLst>
              <a:path w="10511830" h="8073403">
                <a:moveTo>
                  <a:pt x="0" y="0"/>
                </a:moveTo>
                <a:lnTo>
                  <a:pt x="10511830" y="0"/>
                </a:lnTo>
                <a:lnTo>
                  <a:pt x="10511830" y="8073403"/>
                </a:lnTo>
                <a:lnTo>
                  <a:pt x="0" y="8073403"/>
                </a:lnTo>
                <a:lnTo>
                  <a:pt x="0" y="0"/>
                </a:lnTo>
                <a:close/>
              </a:path>
            </a:pathLst>
          </a:custGeom>
          <a:blipFill>
            <a:blip r:embed="rId2"/>
            <a:stretch>
              <a:fillRect l="-12188" r="-12188"/>
            </a:stretch>
          </a:blipFill>
        </p:spPr>
      </p:sp>
      <p:sp>
        <p:nvSpPr>
          <p:cNvPr id="4" name="TextBox 4"/>
          <p:cNvSpPr txBox="1"/>
          <p:nvPr/>
        </p:nvSpPr>
        <p:spPr>
          <a:xfrm>
            <a:off x="4061714" y="191140"/>
            <a:ext cx="6672627"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Giao diện đăng ký</a:t>
            </a:r>
          </a:p>
        </p:txBody>
      </p:sp>
      <p:sp>
        <p:nvSpPr>
          <p:cNvPr id="6" name="Freeform 6"/>
          <p:cNvSpPr/>
          <p:nvPr/>
        </p:nvSpPr>
        <p:spPr>
          <a:xfrm>
            <a:off x="4754245" y="1244689"/>
            <a:ext cx="6786034" cy="8775098"/>
          </a:xfrm>
          <a:custGeom>
            <a:avLst/>
            <a:gdLst/>
            <a:ahLst/>
            <a:cxnLst/>
            <a:rect l="l" t="t" r="r" b="b"/>
            <a:pathLst>
              <a:path w="6786034" h="8775098">
                <a:moveTo>
                  <a:pt x="0" y="0"/>
                </a:moveTo>
                <a:lnTo>
                  <a:pt x="6786034" y="0"/>
                </a:lnTo>
                <a:lnTo>
                  <a:pt x="6786034" y="8775098"/>
                </a:lnTo>
                <a:lnTo>
                  <a:pt x="0" y="8775098"/>
                </a:lnTo>
                <a:lnTo>
                  <a:pt x="0" y="0"/>
                </a:lnTo>
                <a:close/>
              </a:path>
            </a:pathLst>
          </a:custGeom>
          <a:blipFill>
            <a:blip r:embed="rId3"/>
            <a:stretch>
              <a:fillRect l="-11068" t="-4891" r="-11858" b="-7948"/>
            </a:stretch>
          </a:blipFill>
        </p:spPr>
      </p:sp>
      <p:sp>
        <p:nvSpPr>
          <p:cNvPr id="7" name="TextBox 7"/>
          <p:cNvSpPr txBox="1"/>
          <p:nvPr/>
        </p:nvSpPr>
        <p:spPr>
          <a:xfrm>
            <a:off x="12117871" y="2019078"/>
            <a:ext cx="5366596" cy="5261056"/>
          </a:xfrm>
          <a:prstGeom prst="rect">
            <a:avLst/>
          </a:prstGeom>
        </p:spPr>
        <p:txBody>
          <a:bodyPr lIns="0" tIns="0" rIns="0" bIns="0" rtlCol="0" anchor="t">
            <a:spAutoFit/>
          </a:bodyPr>
          <a:lstStyle/>
          <a:p>
            <a:pPr marL="0" lvl="0" indent="0" algn="just">
              <a:lnSpc>
                <a:spcPts val="4630"/>
              </a:lnSpc>
              <a:spcBef>
                <a:spcPct val="0"/>
              </a:spcBef>
            </a:pP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tài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khoản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vào</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trường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username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mật</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khẩu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vào</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trường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password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trong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form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Sau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xong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hệ</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thống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lưu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trữ</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tài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khoản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mật</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khẩu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vào</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cơ</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sở</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dữ</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liệu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để</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sử</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dụng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cho</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quá</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trình</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sau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này</a:t>
            </a:r>
            <a:endPar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endParaRPr>
          </a:p>
        </p:txBody>
      </p:sp>
      <p:sp>
        <p:nvSpPr>
          <p:cNvPr id="8" name="TextBox 7">
            <a:extLst>
              <a:ext uri="{FF2B5EF4-FFF2-40B4-BE49-F238E27FC236}">
                <a16:creationId xmlns:a16="http://schemas.microsoft.com/office/drawing/2014/main" id="{48540750-5C50-43B0-9510-C3FFADA2FFA7}"/>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19</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1867802" y="3499811"/>
            <a:ext cx="15581998" cy="1587871"/>
          </a:xfrm>
          <a:prstGeom prst="rect">
            <a:avLst/>
          </a:prstGeom>
        </p:spPr>
        <p:txBody>
          <a:bodyPr wrap="square" lIns="0" tIns="0" rIns="0" bIns="0" rtlCol="0" anchor="t">
            <a:spAutoFit/>
          </a:bodyPr>
          <a:lstStyle/>
          <a:p>
            <a:pPr marL="0" lvl="0" indent="0" algn="l">
              <a:lnSpc>
                <a:spcPts val="13480"/>
              </a:lnSpc>
              <a:spcBef>
                <a:spcPct val="0"/>
              </a:spcBef>
            </a:pPr>
            <a:r>
              <a:rPr lang="en-US" sz="9630" b="1"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Phần</a:t>
            </a:r>
            <a:r>
              <a:rPr lang="en-US" sz="9630" b="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I: </a:t>
            </a:r>
            <a:r>
              <a:rPr lang="en-US" sz="9630" b="1"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Tạo</a:t>
            </a:r>
            <a:r>
              <a:rPr lang="en-US" sz="9630" b="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&amp; </a:t>
            </a:r>
            <a:r>
              <a:rPr lang="en-US" sz="9630" b="1"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kết</a:t>
            </a:r>
            <a:r>
              <a:rPr lang="en-US" sz="9630" b="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9630" b="1"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nối</a:t>
            </a:r>
            <a:r>
              <a:rPr lang="en-US" sz="9630" b="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CSDL</a:t>
            </a:r>
          </a:p>
        </p:txBody>
      </p:sp>
      <p:sp>
        <p:nvSpPr>
          <p:cNvPr id="5" name="TextBox 4">
            <a:extLst>
              <a:ext uri="{FF2B5EF4-FFF2-40B4-BE49-F238E27FC236}">
                <a16:creationId xmlns:a16="http://schemas.microsoft.com/office/drawing/2014/main" id="{BAEE954F-0B1E-479D-86FC-A9F8C7B4D7CE}"/>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4893366" y="1219213"/>
            <a:ext cx="10511830" cy="8073403"/>
          </a:xfrm>
          <a:custGeom>
            <a:avLst/>
            <a:gdLst/>
            <a:ahLst/>
            <a:cxnLst/>
            <a:rect l="l" t="t" r="r" b="b"/>
            <a:pathLst>
              <a:path w="10511830" h="8073403">
                <a:moveTo>
                  <a:pt x="0" y="0"/>
                </a:moveTo>
                <a:lnTo>
                  <a:pt x="10511830" y="0"/>
                </a:lnTo>
                <a:lnTo>
                  <a:pt x="10511830" y="8073403"/>
                </a:lnTo>
                <a:lnTo>
                  <a:pt x="0" y="8073403"/>
                </a:lnTo>
                <a:lnTo>
                  <a:pt x="0" y="0"/>
                </a:lnTo>
                <a:close/>
              </a:path>
            </a:pathLst>
          </a:custGeom>
          <a:blipFill>
            <a:blip r:embed="rId2"/>
            <a:stretch>
              <a:fillRect l="-12188" r="-12188"/>
            </a:stretch>
          </a:blipFill>
        </p:spPr>
      </p:sp>
      <p:sp>
        <p:nvSpPr>
          <p:cNvPr id="4" name="TextBox 4"/>
          <p:cNvSpPr txBox="1"/>
          <p:nvPr/>
        </p:nvSpPr>
        <p:spPr>
          <a:xfrm>
            <a:off x="4061714" y="191140"/>
            <a:ext cx="6672627"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Giao diện đăng nhập</a:t>
            </a:r>
          </a:p>
        </p:txBody>
      </p:sp>
      <p:sp>
        <p:nvSpPr>
          <p:cNvPr id="6" name="Freeform 6"/>
          <p:cNvSpPr/>
          <p:nvPr/>
        </p:nvSpPr>
        <p:spPr>
          <a:xfrm>
            <a:off x="4754245" y="1624317"/>
            <a:ext cx="6821947" cy="8395471"/>
          </a:xfrm>
          <a:custGeom>
            <a:avLst/>
            <a:gdLst/>
            <a:ahLst/>
            <a:cxnLst/>
            <a:rect l="l" t="t" r="r" b="b"/>
            <a:pathLst>
              <a:path w="6821947" h="8395471">
                <a:moveTo>
                  <a:pt x="0" y="0"/>
                </a:moveTo>
                <a:lnTo>
                  <a:pt x="6821947" y="0"/>
                </a:lnTo>
                <a:lnTo>
                  <a:pt x="6821947" y="8395470"/>
                </a:lnTo>
                <a:lnTo>
                  <a:pt x="0" y="8395470"/>
                </a:lnTo>
                <a:lnTo>
                  <a:pt x="0" y="0"/>
                </a:lnTo>
                <a:close/>
              </a:path>
            </a:pathLst>
          </a:custGeom>
          <a:blipFill>
            <a:blip r:embed="rId3"/>
            <a:stretch>
              <a:fillRect l="-16878" t="-11604" r="-21422" b="-13187"/>
            </a:stretch>
          </a:blipFill>
        </p:spPr>
      </p:sp>
      <p:sp>
        <p:nvSpPr>
          <p:cNvPr id="7" name="TextBox 7"/>
          <p:cNvSpPr txBox="1"/>
          <p:nvPr/>
        </p:nvSpPr>
        <p:spPr>
          <a:xfrm>
            <a:off x="11928617" y="1703218"/>
            <a:ext cx="5739500" cy="5850961"/>
          </a:xfrm>
          <a:prstGeom prst="rect">
            <a:avLst/>
          </a:prstGeom>
        </p:spPr>
        <p:txBody>
          <a:bodyPr lIns="0" tIns="0" rIns="0" bIns="0" rtlCol="0" anchor="t">
            <a:spAutoFit/>
          </a:bodyPr>
          <a:lstStyle/>
          <a:p>
            <a:pPr marL="0" lvl="0" indent="0" algn="just">
              <a:lnSpc>
                <a:spcPts val="4630"/>
              </a:lnSpc>
              <a:spcBef>
                <a:spcPct val="0"/>
              </a:spcBef>
            </a:pPr>
            <a:r>
              <a:rPr lang="en-US" sz="3305"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gười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tài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khoản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mật</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khẩu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đã</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sử</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dụng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trong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quá</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trình</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Hệ</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thống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kiểm</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tra</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này</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với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dữ</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liệu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đã</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lưu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trong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cơ</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sở</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dữ</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liệu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Nếu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tài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khoản</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mật</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khẩu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khớp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với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đã</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thành</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Ngược</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lại</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nếu</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không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khớp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quá</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trình</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thất</a:t>
            </a:r>
            <a:r>
              <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305"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bại</a:t>
            </a:r>
            <a:endParaRPr lang="en-US" sz="3305"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endParaRPr>
          </a:p>
        </p:txBody>
      </p:sp>
      <p:sp>
        <p:nvSpPr>
          <p:cNvPr id="8" name="TextBox 7">
            <a:extLst>
              <a:ext uri="{FF2B5EF4-FFF2-40B4-BE49-F238E27FC236}">
                <a16:creationId xmlns:a16="http://schemas.microsoft.com/office/drawing/2014/main" id="{A118C7EC-FBD2-4D12-8ACB-BE4502036D1F}"/>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20</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4893366" y="1219213"/>
            <a:ext cx="10511830" cy="8073403"/>
          </a:xfrm>
          <a:custGeom>
            <a:avLst/>
            <a:gdLst/>
            <a:ahLst/>
            <a:cxnLst/>
            <a:rect l="l" t="t" r="r" b="b"/>
            <a:pathLst>
              <a:path w="10511830" h="8073403">
                <a:moveTo>
                  <a:pt x="0" y="0"/>
                </a:moveTo>
                <a:lnTo>
                  <a:pt x="10511830" y="0"/>
                </a:lnTo>
                <a:lnTo>
                  <a:pt x="10511830" y="8073403"/>
                </a:lnTo>
                <a:lnTo>
                  <a:pt x="0" y="8073403"/>
                </a:lnTo>
                <a:lnTo>
                  <a:pt x="0" y="0"/>
                </a:lnTo>
                <a:close/>
              </a:path>
            </a:pathLst>
          </a:custGeom>
          <a:blipFill>
            <a:blip r:embed="rId2"/>
            <a:stretch>
              <a:fillRect l="-12188" r="-12188"/>
            </a:stretch>
          </a:blipFill>
        </p:spPr>
      </p:sp>
      <p:sp>
        <p:nvSpPr>
          <p:cNvPr id="4" name="Freeform 4"/>
          <p:cNvSpPr/>
          <p:nvPr/>
        </p:nvSpPr>
        <p:spPr>
          <a:xfrm>
            <a:off x="5020876" y="4976187"/>
            <a:ext cx="1729028" cy="1729028"/>
          </a:xfrm>
          <a:custGeom>
            <a:avLst/>
            <a:gdLst/>
            <a:ahLst/>
            <a:cxnLst/>
            <a:rect l="l" t="t" r="r" b="b"/>
            <a:pathLst>
              <a:path w="1729028" h="1729028">
                <a:moveTo>
                  <a:pt x="0" y="0"/>
                </a:moveTo>
                <a:lnTo>
                  <a:pt x="1729028" y="0"/>
                </a:lnTo>
                <a:lnTo>
                  <a:pt x="1729028" y="1729027"/>
                </a:lnTo>
                <a:lnTo>
                  <a:pt x="0" y="1729027"/>
                </a:lnTo>
                <a:lnTo>
                  <a:pt x="0" y="0"/>
                </a:lnTo>
                <a:close/>
              </a:path>
            </a:pathLst>
          </a:custGeom>
          <a:blipFill>
            <a:blip r:embed="rId3"/>
            <a:stretch>
              <a:fillRect/>
            </a:stretch>
          </a:blipFill>
        </p:spPr>
      </p:sp>
      <p:sp>
        <p:nvSpPr>
          <p:cNvPr id="5" name="TextBox 5"/>
          <p:cNvSpPr txBox="1"/>
          <p:nvPr/>
        </p:nvSpPr>
        <p:spPr>
          <a:xfrm>
            <a:off x="4061714" y="191140"/>
            <a:ext cx="3777620" cy="854070"/>
          </a:xfrm>
          <a:prstGeom prst="rect">
            <a:avLst/>
          </a:prstGeom>
        </p:spPr>
        <p:txBody>
          <a:bodyPr lIns="0" tIns="0" rIns="0" bIns="0" rtlCol="0" anchor="t">
            <a:spAutoFit/>
          </a:bodyPr>
          <a:lstStyle/>
          <a:p>
            <a:pPr marL="0" lvl="0" indent="0" algn="ctr">
              <a:lnSpc>
                <a:spcPts val="7000"/>
              </a:lnSpc>
              <a:spcBef>
                <a:spcPct val="0"/>
              </a:spcBef>
            </a:pPr>
            <a:r>
              <a:rPr lang="en-US" sz="5000" b="1">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Phân quyền</a:t>
            </a:r>
          </a:p>
        </p:txBody>
      </p:sp>
      <p:sp>
        <p:nvSpPr>
          <p:cNvPr id="7" name="Freeform 7"/>
          <p:cNvSpPr/>
          <p:nvPr/>
        </p:nvSpPr>
        <p:spPr>
          <a:xfrm>
            <a:off x="5020876" y="7268459"/>
            <a:ext cx="1729028" cy="1729028"/>
          </a:xfrm>
          <a:custGeom>
            <a:avLst/>
            <a:gdLst/>
            <a:ahLst/>
            <a:cxnLst/>
            <a:rect l="l" t="t" r="r" b="b"/>
            <a:pathLst>
              <a:path w="1729028" h="1729028">
                <a:moveTo>
                  <a:pt x="0" y="0"/>
                </a:moveTo>
                <a:lnTo>
                  <a:pt x="1729028" y="0"/>
                </a:lnTo>
                <a:lnTo>
                  <a:pt x="1729028" y="1729028"/>
                </a:lnTo>
                <a:lnTo>
                  <a:pt x="0" y="1729028"/>
                </a:lnTo>
                <a:lnTo>
                  <a:pt x="0" y="0"/>
                </a:lnTo>
                <a:close/>
              </a:path>
            </a:pathLst>
          </a:custGeom>
          <a:blipFill>
            <a:blip r:embed="rId3"/>
            <a:stretch>
              <a:fillRect/>
            </a:stretch>
          </a:blipFill>
        </p:spPr>
      </p:sp>
      <p:sp>
        <p:nvSpPr>
          <p:cNvPr id="8" name="TextBox 8"/>
          <p:cNvSpPr txBox="1"/>
          <p:nvPr/>
        </p:nvSpPr>
        <p:spPr>
          <a:xfrm>
            <a:off x="5193665" y="6609715"/>
            <a:ext cx="1557020" cy="611386"/>
          </a:xfrm>
          <a:prstGeom prst="rect">
            <a:avLst/>
          </a:prstGeom>
        </p:spPr>
        <p:txBody>
          <a:bodyPr wrap="square" lIns="0" tIns="0" rIns="0" bIns="0" rtlCol="0" anchor="t">
            <a:spAutoFit/>
          </a:bodyPr>
          <a:lstStyle/>
          <a:p>
            <a:pPr algn="ctr">
              <a:lnSpc>
                <a:spcPts val="5180"/>
              </a:lnSpc>
            </a:pPr>
            <a:r>
              <a:rPr lang="en-US" sz="37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admin</a:t>
            </a:r>
          </a:p>
        </p:txBody>
      </p:sp>
      <p:sp>
        <p:nvSpPr>
          <p:cNvPr id="9" name="TextBox 9"/>
          <p:cNvSpPr txBox="1"/>
          <p:nvPr/>
        </p:nvSpPr>
        <p:spPr>
          <a:xfrm>
            <a:off x="5389245" y="8902065"/>
            <a:ext cx="1324610" cy="611386"/>
          </a:xfrm>
          <a:prstGeom prst="rect">
            <a:avLst/>
          </a:prstGeom>
        </p:spPr>
        <p:txBody>
          <a:bodyPr wrap="square" lIns="0" tIns="0" rIns="0" bIns="0" rtlCol="0" anchor="t">
            <a:spAutoFit/>
          </a:bodyPr>
          <a:lstStyle/>
          <a:p>
            <a:pPr marL="0" lvl="0" indent="0" algn="ctr">
              <a:lnSpc>
                <a:spcPts val="5180"/>
              </a:lnSpc>
              <a:spcBef>
                <a:spcPct val="0"/>
              </a:spcBef>
            </a:pPr>
            <a:r>
              <a:rPr lang="en-US" sz="3700" b="1"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user</a:t>
            </a:r>
          </a:p>
        </p:txBody>
      </p:sp>
      <p:sp>
        <p:nvSpPr>
          <p:cNvPr id="10" name="TextBox 10"/>
          <p:cNvSpPr txBox="1"/>
          <p:nvPr/>
        </p:nvSpPr>
        <p:spPr>
          <a:xfrm>
            <a:off x="7613202" y="5754975"/>
            <a:ext cx="4993243" cy="563872"/>
          </a:xfrm>
          <a:prstGeom prst="rect">
            <a:avLst/>
          </a:prstGeom>
        </p:spPr>
        <p:txBody>
          <a:bodyPr lIns="0" tIns="0" rIns="0" bIns="0" rtlCol="0" anchor="t">
            <a:spAutoFit/>
          </a:bodyPr>
          <a:lstStyle/>
          <a:p>
            <a:pPr algn="ctr">
              <a:lnSpc>
                <a:spcPts val="4760"/>
              </a:lnSpc>
            </a:pPr>
            <a:r>
              <a:rPr lang="en-US" sz="34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quyền hạn: xem, sửa, xóa</a:t>
            </a:r>
          </a:p>
        </p:txBody>
      </p:sp>
      <p:sp>
        <p:nvSpPr>
          <p:cNvPr id="11" name="TextBox 11"/>
          <p:cNvSpPr txBox="1"/>
          <p:nvPr/>
        </p:nvSpPr>
        <p:spPr>
          <a:xfrm>
            <a:off x="7182269" y="8047248"/>
            <a:ext cx="5262354" cy="563872"/>
          </a:xfrm>
          <a:prstGeom prst="rect">
            <a:avLst/>
          </a:prstGeom>
        </p:spPr>
        <p:txBody>
          <a:bodyPr lIns="0" tIns="0" rIns="0" bIns="0" rtlCol="0" anchor="t">
            <a:spAutoFit/>
          </a:bodyPr>
          <a:lstStyle/>
          <a:p>
            <a:pPr algn="ctr">
              <a:lnSpc>
                <a:spcPts val="4760"/>
              </a:lnSpc>
            </a:pPr>
            <a:r>
              <a:rPr lang="en-US" sz="34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quyền hạn: xem, sửa</a:t>
            </a:r>
          </a:p>
        </p:txBody>
      </p:sp>
      <p:sp>
        <p:nvSpPr>
          <p:cNvPr id="12" name="TextBox 12"/>
          <p:cNvSpPr txBox="1"/>
          <p:nvPr/>
        </p:nvSpPr>
        <p:spPr>
          <a:xfrm>
            <a:off x="4663855" y="1329667"/>
            <a:ext cx="6350960" cy="811524"/>
          </a:xfrm>
          <a:prstGeom prst="rect">
            <a:avLst/>
          </a:prstGeom>
        </p:spPr>
        <p:txBody>
          <a:bodyPr lIns="0" tIns="0" rIns="0" bIns="0" rtlCol="0" anchor="t">
            <a:spAutoFit/>
          </a:bodyPr>
          <a:lstStyle/>
          <a:p>
            <a:pPr marL="0" lvl="0" indent="0" algn="ctr">
              <a:lnSpc>
                <a:spcPts val="6720"/>
              </a:lnSpc>
              <a:spcBef>
                <a:spcPct val="0"/>
              </a:spcBef>
            </a:pPr>
            <a:r>
              <a:rPr lang="en-US" sz="4800" b="1">
                <a:solidFill>
                  <a:srgbClr val="0A1A23"/>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Đối tượng người dùng</a:t>
            </a:r>
          </a:p>
        </p:txBody>
      </p:sp>
      <p:sp>
        <p:nvSpPr>
          <p:cNvPr id="13" name="TextBox 13"/>
          <p:cNvSpPr txBox="1"/>
          <p:nvPr/>
        </p:nvSpPr>
        <p:spPr>
          <a:xfrm>
            <a:off x="5389137" y="2319607"/>
            <a:ext cx="12397161" cy="1980350"/>
          </a:xfrm>
          <a:prstGeom prst="rect">
            <a:avLst/>
          </a:prstGeom>
        </p:spPr>
        <p:txBody>
          <a:bodyPr lIns="0" tIns="0" rIns="0" bIns="0" rtlCol="0" anchor="t">
            <a:spAutoFit/>
          </a:bodyPr>
          <a:lstStyle/>
          <a:p>
            <a:pPr algn="just">
              <a:lnSpc>
                <a:spcPts val="5300"/>
              </a:lnSpc>
              <a:spcBef>
                <a:spcPct val="0"/>
              </a:spcBef>
            </a:pP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vi-VN" sz="3700">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hi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đăng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thành</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công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hệ</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thống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kiểm</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tra</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vai</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trò</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(role)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của</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Nếu</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có</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vai</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trò</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là</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admin,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họ</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sẽ</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được</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chuyển</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đến</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giao</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diện</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quản</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trị</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với</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các</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chức</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năng</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đầy</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đủ</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như</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00" err="1">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sau</a:t>
            </a:r>
            <a:r>
              <a:rPr lang="en-US" sz="3700">
                <a:solidFill>
                  <a:srgbClr val="000000"/>
                </a:solidFill>
                <a:uFillTx/>
                <a:latin typeface="Times New Roman" panose="02020603050405020304" pitchFamily="18" charset="0"/>
                <a:ea typeface="Arimo Bold" panose="020B0704020202020204"/>
                <a:cs typeface="Times New Roman" panose="02020603050405020304" pitchFamily="18" charset="0"/>
                <a:sym typeface="Arimo Bold" panose="020B0704020202020204"/>
              </a:rPr>
              <a:t>:</a:t>
            </a:r>
          </a:p>
        </p:txBody>
      </p:sp>
      <p:sp>
        <p:nvSpPr>
          <p:cNvPr id="16" name="TextBox 15">
            <a:extLst>
              <a:ext uri="{FF2B5EF4-FFF2-40B4-BE49-F238E27FC236}">
                <a16:creationId xmlns:a16="http://schemas.microsoft.com/office/drawing/2014/main" id="{F8CB0E39-72E0-4AE5-B6D8-F4B6DD872CA3}"/>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21</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5255915" y="2010387"/>
            <a:ext cx="10511830" cy="6491055"/>
          </a:xfrm>
          <a:custGeom>
            <a:avLst/>
            <a:gdLst/>
            <a:ahLst/>
            <a:cxnLst/>
            <a:rect l="l" t="t" r="r" b="b"/>
            <a:pathLst>
              <a:path w="10511830" h="6491055">
                <a:moveTo>
                  <a:pt x="0" y="0"/>
                </a:moveTo>
                <a:lnTo>
                  <a:pt x="10511830" y="0"/>
                </a:lnTo>
                <a:lnTo>
                  <a:pt x="10511830" y="6491055"/>
                </a:lnTo>
                <a:lnTo>
                  <a:pt x="0" y="6491055"/>
                </a:lnTo>
                <a:lnTo>
                  <a:pt x="0" y="0"/>
                </a:lnTo>
                <a:close/>
              </a:path>
            </a:pathLst>
          </a:custGeom>
          <a:blipFill>
            <a:blip r:embed="rId2"/>
            <a:stretch>
              <a:fillRect/>
            </a:stretch>
          </a:blipFill>
        </p:spPr>
      </p:sp>
      <p:sp>
        <p:nvSpPr>
          <p:cNvPr id="4" name="TextBox 4"/>
          <p:cNvSpPr txBox="1"/>
          <p:nvPr/>
        </p:nvSpPr>
        <p:spPr>
          <a:xfrm>
            <a:off x="3590603" y="571820"/>
            <a:ext cx="5855109" cy="828035"/>
          </a:xfrm>
          <a:prstGeom prst="rect">
            <a:avLst/>
          </a:prstGeom>
        </p:spPr>
        <p:txBody>
          <a:bodyPr lIns="0" tIns="0" rIns="0" bIns="0" rtlCol="0" anchor="t">
            <a:spAutoFit/>
          </a:bodyPr>
          <a:lstStyle/>
          <a:p>
            <a:pPr marL="0" lvl="0" indent="0" algn="ctr">
              <a:lnSpc>
                <a:spcPts val="6860"/>
              </a:lnSpc>
              <a:spcBef>
                <a:spcPct val="0"/>
              </a:spcBef>
            </a:pPr>
            <a:r>
              <a:rPr lang="en-US"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Quy trình đăng nhập</a:t>
            </a:r>
          </a:p>
        </p:txBody>
      </p:sp>
      <p:sp>
        <p:nvSpPr>
          <p:cNvPr id="6" name="TextBox 6"/>
          <p:cNvSpPr txBox="1"/>
          <p:nvPr/>
        </p:nvSpPr>
        <p:spPr>
          <a:xfrm>
            <a:off x="3944437" y="1710490"/>
            <a:ext cx="12867339" cy="4701736"/>
          </a:xfrm>
          <a:prstGeom prst="rect">
            <a:avLst/>
          </a:prstGeom>
        </p:spPr>
        <p:txBody>
          <a:bodyPr lIns="0" tIns="0" rIns="0" bIns="0" rtlCol="0" anchor="t">
            <a:spAutoFit/>
          </a:bodyPr>
          <a:lstStyle/>
          <a:p>
            <a:pPr marL="0" lvl="0" indent="0" algn="just">
              <a:lnSpc>
                <a:spcPts val="5305"/>
              </a:lnSpc>
              <a:spcBef>
                <a:spcPct val="0"/>
              </a:spcBef>
            </a:pP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SESSION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là</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một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cách</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để</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lưu</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trữ</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về</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như</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tài</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khoản</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mật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khẩu</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v.v.)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trên</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máy</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chủ</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để</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có</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thể</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sử</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dụng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thông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tin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đó</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trong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suốt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các</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trang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của</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ứng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dụng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web. </a:t>
            </a:r>
          </a:p>
          <a:p>
            <a:pPr marL="0" lvl="0" indent="0" algn="just">
              <a:lnSpc>
                <a:spcPts val="5305"/>
              </a:lnSpc>
              <a:spcBef>
                <a:spcPct val="0"/>
              </a:spcBef>
            </a:pP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session_start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Lệnh</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này</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bắt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đầu</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hoặc</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tiếp</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tục</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một</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phiên</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làm</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việc</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của</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người</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dùng</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p>
          <a:p>
            <a:pPr marL="0" lvl="0" indent="0" algn="just">
              <a:lnSpc>
                <a:spcPts val="5305"/>
              </a:lnSpc>
              <a:spcBef>
                <a:spcPct val="0"/>
              </a:spcBef>
            </a:pP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$_SESSION['</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tenTK</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 $</a:t>
            </a:r>
            <a:r>
              <a:rPr lang="en-US" sz="3790" u="none" strike="noStrike"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tenTK</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endParaRPr lang="vi-VN"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endParaRPr>
          </a:p>
          <a:p>
            <a:pPr marL="0" lvl="0" indent="0" algn="just">
              <a:lnSpc>
                <a:spcPts val="5305"/>
              </a:lnSpc>
              <a:spcBef>
                <a:spcPct val="0"/>
              </a:spcBef>
            </a:pPr>
            <a:r>
              <a:rPr lang="vi-VN"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790" u="none" strike="noStrike">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$_SESSION['password'] = $password; </a:t>
            </a:r>
          </a:p>
        </p:txBody>
      </p:sp>
      <p:sp>
        <p:nvSpPr>
          <p:cNvPr id="7" name="TextBox 6">
            <a:extLst>
              <a:ext uri="{FF2B5EF4-FFF2-40B4-BE49-F238E27FC236}">
                <a16:creationId xmlns:a16="http://schemas.microsoft.com/office/drawing/2014/main" id="{517E344B-119C-468D-BAF0-B27D1EACA86B}"/>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22</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5255915" y="2010387"/>
            <a:ext cx="10511830" cy="6491055"/>
          </a:xfrm>
          <a:custGeom>
            <a:avLst/>
            <a:gdLst/>
            <a:ahLst/>
            <a:cxnLst/>
            <a:rect l="l" t="t" r="r" b="b"/>
            <a:pathLst>
              <a:path w="10511830" h="6491055">
                <a:moveTo>
                  <a:pt x="0" y="0"/>
                </a:moveTo>
                <a:lnTo>
                  <a:pt x="10511830" y="0"/>
                </a:lnTo>
                <a:lnTo>
                  <a:pt x="10511830" y="6491055"/>
                </a:lnTo>
                <a:lnTo>
                  <a:pt x="0" y="6491055"/>
                </a:lnTo>
                <a:lnTo>
                  <a:pt x="0" y="0"/>
                </a:lnTo>
                <a:close/>
              </a:path>
            </a:pathLst>
          </a:custGeom>
          <a:blipFill>
            <a:blip r:embed="rId2"/>
            <a:stretch>
              <a:fillRect/>
            </a:stretch>
          </a:blipFill>
        </p:spPr>
      </p:sp>
      <p:sp>
        <p:nvSpPr>
          <p:cNvPr id="4" name="TextBox 4"/>
          <p:cNvSpPr txBox="1"/>
          <p:nvPr/>
        </p:nvSpPr>
        <p:spPr>
          <a:xfrm>
            <a:off x="3590603" y="571820"/>
            <a:ext cx="7305997" cy="827406"/>
          </a:xfrm>
          <a:prstGeom prst="rect">
            <a:avLst/>
          </a:prstGeom>
        </p:spPr>
        <p:txBody>
          <a:bodyPr wrap="square" lIns="0" tIns="0" rIns="0" bIns="0" rtlCol="0" anchor="t">
            <a:spAutoFit/>
          </a:bodyPr>
          <a:lstStyle/>
          <a:p>
            <a:pPr marL="0" lvl="0" indent="0" algn="ctr">
              <a:lnSpc>
                <a:spcPts val="6860"/>
              </a:lnSpc>
              <a:spcBef>
                <a:spcPct val="0"/>
              </a:spcBef>
            </a:pPr>
            <a:r>
              <a:rPr lang="vi-VN"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Đăng </a:t>
            </a:r>
            <a:r>
              <a:rPr lang="en-US" sz="4900" b="1" err="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nhập</a:t>
            </a:r>
            <a:r>
              <a:rPr lang="vi-VN"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 quyền admin</a:t>
            </a:r>
            <a:endParaRPr lang="en-US"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endParaRPr>
          </a:p>
        </p:txBody>
      </p:sp>
      <p:pic>
        <p:nvPicPr>
          <p:cNvPr id="8" name="Picture 7">
            <a:extLst>
              <a:ext uri="{FF2B5EF4-FFF2-40B4-BE49-F238E27FC236}">
                <a16:creationId xmlns:a16="http://schemas.microsoft.com/office/drawing/2014/main" id="{32E82A2B-2F0D-43FA-BAE7-0D8AB0061E6C}"/>
              </a:ext>
            </a:extLst>
          </p:cNvPr>
          <p:cNvPicPr>
            <a:picLocks noChangeAspect="1"/>
          </p:cNvPicPr>
          <p:nvPr/>
        </p:nvPicPr>
        <p:blipFill>
          <a:blip r:embed="rId3"/>
          <a:stretch>
            <a:fillRect/>
          </a:stretch>
        </p:blipFill>
        <p:spPr>
          <a:xfrm>
            <a:off x="4280304" y="2247900"/>
            <a:ext cx="12752827" cy="6625168"/>
          </a:xfrm>
          <a:prstGeom prst="rect">
            <a:avLst/>
          </a:prstGeom>
        </p:spPr>
      </p:pic>
      <p:sp>
        <p:nvSpPr>
          <p:cNvPr id="9" name="TextBox 8">
            <a:extLst>
              <a:ext uri="{FF2B5EF4-FFF2-40B4-BE49-F238E27FC236}">
                <a16:creationId xmlns:a16="http://schemas.microsoft.com/office/drawing/2014/main" id="{1F4AC89F-3A7C-4D22-BDCE-6B55B25F1F00}"/>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23</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095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951115" y="2097998"/>
            <a:ext cx="10511830" cy="6091005"/>
          </a:xfrm>
          <a:custGeom>
            <a:avLst/>
            <a:gdLst/>
            <a:ahLst/>
            <a:cxnLst/>
            <a:rect l="l" t="t" r="r" b="b"/>
            <a:pathLst>
              <a:path w="10511830" h="6091005">
                <a:moveTo>
                  <a:pt x="0" y="0"/>
                </a:moveTo>
                <a:lnTo>
                  <a:pt x="10511830" y="0"/>
                </a:lnTo>
                <a:lnTo>
                  <a:pt x="10511830" y="6091004"/>
                </a:lnTo>
                <a:lnTo>
                  <a:pt x="0" y="6091004"/>
                </a:lnTo>
                <a:lnTo>
                  <a:pt x="0" y="0"/>
                </a:lnTo>
                <a:close/>
              </a:path>
            </a:pathLst>
          </a:custGeom>
          <a:blipFill>
            <a:blip r:embed="rId2"/>
            <a:stretch>
              <a:fillRect t="-6567"/>
            </a:stretch>
          </a:blipFill>
        </p:spPr>
      </p:sp>
      <p:sp>
        <p:nvSpPr>
          <p:cNvPr id="3" name="Freeform 3"/>
          <p:cNvSpPr/>
          <p:nvPr/>
        </p:nvSpPr>
        <p:spPr>
          <a:xfrm rot="5400000">
            <a:off x="-5255915" y="2010387"/>
            <a:ext cx="10511830" cy="6491055"/>
          </a:xfrm>
          <a:custGeom>
            <a:avLst/>
            <a:gdLst/>
            <a:ahLst/>
            <a:cxnLst/>
            <a:rect l="l" t="t" r="r" b="b"/>
            <a:pathLst>
              <a:path w="10511830" h="6491055">
                <a:moveTo>
                  <a:pt x="0" y="0"/>
                </a:moveTo>
                <a:lnTo>
                  <a:pt x="10511830" y="0"/>
                </a:lnTo>
                <a:lnTo>
                  <a:pt x="10511830" y="6491055"/>
                </a:lnTo>
                <a:lnTo>
                  <a:pt x="0" y="6491055"/>
                </a:lnTo>
                <a:lnTo>
                  <a:pt x="0" y="0"/>
                </a:lnTo>
                <a:close/>
              </a:path>
            </a:pathLst>
          </a:custGeom>
          <a:blipFill>
            <a:blip r:embed="rId2"/>
            <a:stretch>
              <a:fillRect/>
            </a:stretch>
          </a:blipFill>
        </p:spPr>
      </p:sp>
      <p:sp>
        <p:nvSpPr>
          <p:cNvPr id="4" name="TextBox 4"/>
          <p:cNvSpPr txBox="1"/>
          <p:nvPr/>
        </p:nvSpPr>
        <p:spPr>
          <a:xfrm>
            <a:off x="3590603" y="571820"/>
            <a:ext cx="7305997" cy="827406"/>
          </a:xfrm>
          <a:prstGeom prst="rect">
            <a:avLst/>
          </a:prstGeom>
        </p:spPr>
        <p:txBody>
          <a:bodyPr wrap="square" lIns="0" tIns="0" rIns="0" bIns="0" rtlCol="0" anchor="t">
            <a:spAutoFit/>
          </a:bodyPr>
          <a:lstStyle/>
          <a:p>
            <a:pPr marL="0" lvl="0" indent="0" algn="ctr">
              <a:lnSpc>
                <a:spcPts val="6860"/>
              </a:lnSpc>
              <a:spcBef>
                <a:spcPct val="0"/>
              </a:spcBef>
            </a:pPr>
            <a:r>
              <a:rPr lang="vi-VN"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Đăng </a:t>
            </a:r>
            <a:r>
              <a:rPr lang="en-US" sz="4900" b="1" err="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nhập</a:t>
            </a:r>
            <a:r>
              <a:rPr lang="vi-VN"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rPr>
              <a:t> quyền user</a:t>
            </a:r>
            <a:endParaRPr lang="en-US" sz="4900" b="1">
              <a:solidFill>
                <a:srgbClr val="3275C5"/>
              </a:solidFill>
              <a:latin typeface="Source Sans Pro Bold" panose="020B0703030403020204"/>
              <a:ea typeface="Source Sans Pro Bold" panose="020B0703030403020204"/>
              <a:cs typeface="Source Sans Pro Bold" panose="020B0703030403020204"/>
              <a:sym typeface="Source Sans Pro Bold" panose="020B0703030403020204"/>
            </a:endParaRPr>
          </a:p>
        </p:txBody>
      </p:sp>
      <p:pic>
        <p:nvPicPr>
          <p:cNvPr id="7" name="Picture 6">
            <a:extLst>
              <a:ext uri="{FF2B5EF4-FFF2-40B4-BE49-F238E27FC236}">
                <a16:creationId xmlns:a16="http://schemas.microsoft.com/office/drawing/2014/main" id="{E66F8506-C4EF-413D-9D06-014E7B2DD99F}"/>
              </a:ext>
            </a:extLst>
          </p:cNvPr>
          <p:cNvPicPr>
            <a:picLocks noChangeAspect="1"/>
          </p:cNvPicPr>
          <p:nvPr/>
        </p:nvPicPr>
        <p:blipFill>
          <a:blip r:embed="rId3"/>
          <a:stretch>
            <a:fillRect/>
          </a:stretch>
        </p:blipFill>
        <p:spPr>
          <a:xfrm>
            <a:off x="4191000" y="1714500"/>
            <a:ext cx="12571751" cy="7153318"/>
          </a:xfrm>
          <a:prstGeom prst="rect">
            <a:avLst/>
          </a:prstGeom>
        </p:spPr>
      </p:pic>
      <p:sp>
        <p:nvSpPr>
          <p:cNvPr id="9" name="TextBox 8">
            <a:extLst>
              <a:ext uri="{FF2B5EF4-FFF2-40B4-BE49-F238E27FC236}">
                <a16:creationId xmlns:a16="http://schemas.microsoft.com/office/drawing/2014/main" id="{14E10B67-73E6-4E2E-A744-8B28E6720A9A}"/>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24</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003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1725934" y="4232326"/>
            <a:ext cx="15533366" cy="1641373"/>
          </a:xfrm>
          <a:prstGeom prst="rect">
            <a:avLst/>
          </a:prstGeom>
        </p:spPr>
        <p:txBody>
          <a:bodyPr lIns="0" tIns="0" rIns="0" bIns="0" rtlCol="0" anchor="t">
            <a:spAutoFit/>
          </a:bodyPr>
          <a:lstStyle/>
          <a:p>
            <a:pPr marL="0" lvl="0" indent="0" algn="ctr">
              <a:lnSpc>
                <a:spcPts val="13480"/>
              </a:lnSpc>
              <a:spcBef>
                <a:spcPct val="0"/>
              </a:spcBef>
            </a:pPr>
            <a:r>
              <a:rPr lang="en-US" sz="963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Phần 5: Phân trang</a:t>
            </a:r>
          </a:p>
        </p:txBody>
      </p:sp>
      <p:sp>
        <p:nvSpPr>
          <p:cNvPr id="5" name="TextBox 4">
            <a:extLst>
              <a:ext uri="{FF2B5EF4-FFF2-40B4-BE49-F238E27FC236}">
                <a16:creationId xmlns:a16="http://schemas.microsoft.com/office/drawing/2014/main" id="{FE406FC0-E81D-4652-B860-7CE1451A064C}"/>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25</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4044554" flipH="1">
            <a:off x="-11557458" y="934176"/>
            <a:ext cx="13878318" cy="9740056"/>
          </a:xfrm>
          <a:custGeom>
            <a:avLst/>
            <a:gdLst/>
            <a:ahLst/>
            <a:cxnLst/>
            <a:rect l="l" t="t" r="r" b="b"/>
            <a:pathLst>
              <a:path w="13878318" h="9740056">
                <a:moveTo>
                  <a:pt x="13878318" y="0"/>
                </a:moveTo>
                <a:lnTo>
                  <a:pt x="0" y="0"/>
                </a:lnTo>
                <a:lnTo>
                  <a:pt x="0" y="9740056"/>
                </a:lnTo>
                <a:lnTo>
                  <a:pt x="13878318" y="9740056"/>
                </a:lnTo>
                <a:lnTo>
                  <a:pt x="1387831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61783">
            <a:off x="-4036193" y="-5437577"/>
            <a:ext cx="10713849" cy="7752930"/>
          </a:xfrm>
          <a:custGeom>
            <a:avLst/>
            <a:gdLst/>
            <a:ahLst/>
            <a:cxnLst/>
            <a:rect l="l" t="t" r="r" b="b"/>
            <a:pathLst>
              <a:path w="10713849" h="7752930">
                <a:moveTo>
                  <a:pt x="0" y="0"/>
                </a:moveTo>
                <a:lnTo>
                  <a:pt x="10713849" y="0"/>
                </a:lnTo>
                <a:lnTo>
                  <a:pt x="10713849" y="7752930"/>
                </a:lnTo>
                <a:lnTo>
                  <a:pt x="0" y="7752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495409" flipV="1">
            <a:off x="15074609" y="-92560"/>
            <a:ext cx="5751277" cy="1602890"/>
          </a:xfrm>
          <a:custGeom>
            <a:avLst/>
            <a:gdLst/>
            <a:ahLst/>
            <a:cxnLst/>
            <a:rect l="l" t="t" r="r" b="b"/>
            <a:pathLst>
              <a:path w="5751277" h="1602890">
                <a:moveTo>
                  <a:pt x="0" y="1602889"/>
                </a:moveTo>
                <a:lnTo>
                  <a:pt x="5751277" y="1602889"/>
                </a:lnTo>
                <a:lnTo>
                  <a:pt x="5751277" y="0"/>
                </a:lnTo>
                <a:lnTo>
                  <a:pt x="0" y="0"/>
                </a:lnTo>
                <a:lnTo>
                  <a:pt x="0" y="1602889"/>
                </a:lnTo>
                <a:close/>
              </a:path>
            </a:pathLst>
          </a:custGeom>
          <a:blipFill>
            <a:blip r:embed="rId6"/>
            <a:stretch>
              <a:fillRect l="-5770" r="-8484" b="-153148"/>
            </a:stretch>
          </a:blipFill>
        </p:spPr>
      </p:sp>
      <p:sp>
        <p:nvSpPr>
          <p:cNvPr id="5" name="Freeform 5"/>
          <p:cNvSpPr/>
          <p:nvPr/>
        </p:nvSpPr>
        <p:spPr>
          <a:xfrm>
            <a:off x="5058527" y="2308846"/>
            <a:ext cx="11953231" cy="7381120"/>
          </a:xfrm>
          <a:custGeom>
            <a:avLst/>
            <a:gdLst/>
            <a:ahLst/>
            <a:cxnLst/>
            <a:rect l="l" t="t" r="r" b="b"/>
            <a:pathLst>
              <a:path w="11953231" h="7381120">
                <a:moveTo>
                  <a:pt x="0" y="0"/>
                </a:moveTo>
                <a:lnTo>
                  <a:pt x="11953231" y="0"/>
                </a:lnTo>
                <a:lnTo>
                  <a:pt x="11953231" y="7381120"/>
                </a:lnTo>
                <a:lnTo>
                  <a:pt x="0" y="7381120"/>
                </a:lnTo>
                <a:lnTo>
                  <a:pt x="0" y="0"/>
                </a:lnTo>
                <a:close/>
              </a:path>
            </a:pathLst>
          </a:custGeom>
          <a:blipFill>
            <a:blip r:embed="rId7"/>
            <a:stretch>
              <a:fillRect/>
            </a:stretch>
          </a:blipFill>
        </p:spPr>
      </p:sp>
      <p:sp>
        <p:nvSpPr>
          <p:cNvPr id="7" name="TextBox 7"/>
          <p:cNvSpPr txBox="1"/>
          <p:nvPr/>
        </p:nvSpPr>
        <p:spPr>
          <a:xfrm>
            <a:off x="4277053" y="895350"/>
            <a:ext cx="4866947" cy="1120771"/>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rPr>
              <a:t>PHÂN TRANG</a:t>
            </a:r>
          </a:p>
        </p:txBody>
      </p:sp>
      <p:sp>
        <p:nvSpPr>
          <p:cNvPr id="8" name="TextBox 7">
            <a:extLst>
              <a:ext uri="{FF2B5EF4-FFF2-40B4-BE49-F238E27FC236}">
                <a16:creationId xmlns:a16="http://schemas.microsoft.com/office/drawing/2014/main" id="{E4BAB704-A973-479C-A229-50F143BD01E1}"/>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26</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6642881" cy="1070614"/>
          </a:xfrm>
          <a:prstGeom prst="rect">
            <a:avLst/>
          </a:prstGeom>
        </p:spPr>
        <p:txBody>
          <a:bodyPr wrap="square"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PHÂN TRANG</a:t>
            </a:r>
          </a:p>
        </p:txBody>
      </p:sp>
      <p:sp>
        <p:nvSpPr>
          <p:cNvPr id="4" name="TextBox 4"/>
          <p:cNvSpPr txBox="1"/>
          <p:nvPr/>
        </p:nvSpPr>
        <p:spPr>
          <a:xfrm>
            <a:off x="1751965" y="2176145"/>
            <a:ext cx="9915240" cy="669927"/>
          </a:xfrm>
          <a:prstGeom prst="rect">
            <a:avLst/>
          </a:prstGeom>
        </p:spPr>
        <p:txBody>
          <a:bodyPr wrap="square" lIns="0" tIns="0" rIns="0" bIns="0" rtlCol="0" anchor="t">
            <a:spAutoFit/>
          </a:bodyPr>
          <a:lstStyle/>
          <a:p>
            <a:pPr algn="ctr">
              <a:lnSpc>
                <a:spcPts val="5670"/>
              </a:lnSpc>
              <a:spcBef>
                <a:spcPct val="0"/>
              </a:spcBef>
            </a:pPr>
            <a:r>
              <a:rPr lang="en-US" sz="4050" b="1">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HƯỚNG DẪN PHÂN TRANG BẰNG PHP</a:t>
            </a:r>
          </a:p>
        </p:txBody>
      </p:sp>
      <p:sp>
        <p:nvSpPr>
          <p:cNvPr id="5" name="TextBox 5"/>
          <p:cNvSpPr txBox="1"/>
          <p:nvPr/>
        </p:nvSpPr>
        <p:spPr>
          <a:xfrm>
            <a:off x="1938158" y="3048624"/>
            <a:ext cx="6215241" cy="570865"/>
          </a:xfrm>
          <a:prstGeom prst="rect">
            <a:avLst/>
          </a:prstGeom>
        </p:spPr>
        <p:txBody>
          <a:bodyPr wrap="square" lIns="0" tIns="0" rIns="0" bIns="0" rtlCol="0" anchor="t">
            <a:spAutoFit/>
          </a:bodyPr>
          <a:lstStyle/>
          <a:p>
            <a:pPr algn="just">
              <a:lnSpc>
                <a:spcPts val="4760"/>
              </a:lnSpc>
              <a:spcBef>
                <a:spcPct val="0"/>
              </a:spcBef>
            </a:pPr>
            <a:r>
              <a:rPr lang="en-US" sz="3400" b="1" i="1">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1: KẾT NỐI CSDL</a:t>
            </a:r>
          </a:p>
        </p:txBody>
      </p:sp>
      <p:sp>
        <p:nvSpPr>
          <p:cNvPr id="6" name="TextBox 6"/>
          <p:cNvSpPr txBox="1"/>
          <p:nvPr/>
        </p:nvSpPr>
        <p:spPr>
          <a:xfrm>
            <a:off x="1938158" y="3800464"/>
            <a:ext cx="12692241" cy="565861"/>
          </a:xfrm>
          <a:prstGeom prst="rect">
            <a:avLst/>
          </a:prstGeom>
        </p:spPr>
        <p:txBody>
          <a:bodyPr wrap="square" lIns="0" tIns="0" rIns="0" bIns="0" rtlCol="0" anchor="t">
            <a:spAutoFit/>
          </a:bodyPr>
          <a:lstStyle/>
          <a:p>
            <a:pPr marL="0" lvl="0" indent="0" algn="just">
              <a:lnSpc>
                <a:spcPts val="4760"/>
              </a:lnSpc>
              <a:spcBef>
                <a:spcPct val="0"/>
              </a:spcBef>
            </a:pPr>
            <a:r>
              <a:rPr lang="en-US" sz="3400" b="1" i="1" u="none" strike="noStrike">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2: TÌM TỔNG SỐ SINH VIÊN</a:t>
            </a:r>
            <a:r>
              <a:rPr lang="vi-VN" sz="3400" b="1" i="1" u="none" strike="noStrike">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 VÀ </a:t>
            </a:r>
            <a:r>
              <a:rPr lang="en-US" sz="3400" b="1" i="1">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TOTAL_PAGE </a:t>
            </a:r>
            <a:endParaRPr lang="en-US" sz="3400" b="1" i="1" u="none" strike="noStrike">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endParaRPr>
          </a:p>
        </p:txBody>
      </p:sp>
      <p:sp>
        <p:nvSpPr>
          <p:cNvPr id="8" name="TextBox 8"/>
          <p:cNvSpPr txBox="1"/>
          <p:nvPr/>
        </p:nvSpPr>
        <p:spPr>
          <a:xfrm>
            <a:off x="2057539" y="7048489"/>
            <a:ext cx="10286861" cy="570865"/>
          </a:xfrm>
          <a:prstGeom prst="rect">
            <a:avLst/>
          </a:prstGeom>
        </p:spPr>
        <p:txBody>
          <a:bodyPr wrap="square" lIns="0" tIns="0" rIns="0" bIns="0" rtlCol="0" anchor="t">
            <a:spAutoFit/>
          </a:bodyPr>
          <a:lstStyle/>
          <a:p>
            <a:pPr marL="0" lvl="0" indent="0" algn="just">
              <a:lnSpc>
                <a:spcPts val="4760"/>
              </a:lnSpc>
              <a:spcBef>
                <a:spcPct val="0"/>
              </a:spcBef>
            </a:pPr>
            <a:r>
              <a:rPr lang="en-US" sz="3400" b="1" i="1" u="none" strike="noStrike">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3: ĐẶT LIMIT VÀ CURRENT_PAGE</a:t>
            </a:r>
          </a:p>
        </p:txBody>
      </p:sp>
      <p:sp>
        <p:nvSpPr>
          <p:cNvPr id="9" name="TextBox 9"/>
          <p:cNvSpPr txBox="1"/>
          <p:nvPr/>
        </p:nvSpPr>
        <p:spPr>
          <a:xfrm>
            <a:off x="2157095" y="7558405"/>
            <a:ext cx="15433040" cy="1833259"/>
          </a:xfrm>
          <a:prstGeom prst="rect">
            <a:avLst/>
          </a:prstGeom>
        </p:spPr>
        <p:txBody>
          <a:bodyPr wrap="square" lIns="0" tIns="0" rIns="0" bIns="0" rtlCol="0" anchor="t">
            <a:spAutoFit/>
          </a:bodyPr>
          <a:lstStyle/>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$limit = 5; //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Số</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sinh</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viên</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trên</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mỗi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trang</a:t>
            </a:r>
            <a:endPar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endParaRPr>
          </a:p>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$page =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isset</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($_GET['page']) &amp;&amp;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is_numeric</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($_GET['page']) ? (int) $_GET['page'] : 1;</a:t>
            </a:r>
          </a:p>
        </p:txBody>
      </p:sp>
      <p:sp>
        <p:nvSpPr>
          <p:cNvPr id="10" name="Freeform 10"/>
          <p:cNvSpPr/>
          <p:nvPr/>
        </p:nvSpPr>
        <p:spPr>
          <a:xfrm>
            <a:off x="5995" y="8844566"/>
            <a:ext cx="8874341" cy="6228174"/>
          </a:xfrm>
          <a:custGeom>
            <a:avLst/>
            <a:gdLst/>
            <a:ahLst/>
            <a:cxnLst/>
            <a:rect l="l" t="t" r="r" b="b"/>
            <a:pathLst>
              <a:path w="8874341" h="6228174">
                <a:moveTo>
                  <a:pt x="0" y="0"/>
                </a:moveTo>
                <a:lnTo>
                  <a:pt x="8874341" y="0"/>
                </a:lnTo>
                <a:lnTo>
                  <a:pt x="8874341" y="6228174"/>
                </a:lnTo>
                <a:lnTo>
                  <a:pt x="0" y="6228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700000">
            <a:off x="127861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rot="-1099537" flipH="1" flipV="1">
            <a:off x="9645345" y="-4210819"/>
            <a:ext cx="9002825" cy="6318346"/>
          </a:xfrm>
          <a:custGeom>
            <a:avLst/>
            <a:gdLst/>
            <a:ahLst/>
            <a:cxnLst/>
            <a:rect l="l" t="t" r="r" b="b"/>
            <a:pathLst>
              <a:path w="9002825" h="6318346">
                <a:moveTo>
                  <a:pt x="9002825" y="6318347"/>
                </a:moveTo>
                <a:lnTo>
                  <a:pt x="0" y="6318347"/>
                </a:lnTo>
                <a:lnTo>
                  <a:pt x="0" y="0"/>
                </a:lnTo>
                <a:lnTo>
                  <a:pt x="9002825" y="0"/>
                </a:lnTo>
                <a:lnTo>
                  <a:pt x="9002825" y="63183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7038005" flipH="1">
            <a:off x="-4574169" y="1989872"/>
            <a:ext cx="9148338" cy="6420470"/>
          </a:xfrm>
          <a:custGeom>
            <a:avLst/>
            <a:gdLst/>
            <a:ahLst/>
            <a:cxnLst/>
            <a:rect l="l" t="t" r="r" b="b"/>
            <a:pathLst>
              <a:path w="9148338" h="6420470">
                <a:moveTo>
                  <a:pt x="9148338" y="0"/>
                </a:moveTo>
                <a:lnTo>
                  <a:pt x="0" y="0"/>
                </a:lnTo>
                <a:lnTo>
                  <a:pt x="0" y="6420470"/>
                </a:lnTo>
                <a:lnTo>
                  <a:pt x="9148338" y="6420470"/>
                </a:lnTo>
                <a:lnTo>
                  <a:pt x="91483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2700000">
            <a:off x="129385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15" name="Picture 14">
            <a:extLst>
              <a:ext uri="{FF2B5EF4-FFF2-40B4-BE49-F238E27FC236}">
                <a16:creationId xmlns:a16="http://schemas.microsoft.com/office/drawing/2014/main" id="{BD447D96-4D99-4385-A1CA-E95470CDF79C}"/>
              </a:ext>
            </a:extLst>
          </p:cNvPr>
          <p:cNvPicPr/>
          <p:nvPr/>
        </p:nvPicPr>
        <p:blipFill>
          <a:blip r:embed="rId5"/>
          <a:stretch>
            <a:fillRect/>
          </a:stretch>
        </p:blipFill>
        <p:spPr>
          <a:xfrm>
            <a:off x="1867574" y="4432392"/>
            <a:ext cx="12305625" cy="2215470"/>
          </a:xfrm>
          <a:prstGeom prst="rect">
            <a:avLst/>
          </a:prstGeom>
        </p:spPr>
      </p:pic>
      <p:sp>
        <p:nvSpPr>
          <p:cNvPr id="16" name="TextBox 15">
            <a:extLst>
              <a:ext uri="{FF2B5EF4-FFF2-40B4-BE49-F238E27FC236}">
                <a16:creationId xmlns:a16="http://schemas.microsoft.com/office/drawing/2014/main" id="{0BB37F33-8FD4-4DA8-84EF-A311682862C3}"/>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27</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5829300" cy="1070614"/>
          </a:xfrm>
          <a:prstGeom prst="rect">
            <a:avLst/>
          </a:prstGeom>
        </p:spPr>
        <p:txBody>
          <a:bodyPr wrap="square"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PHÂN TRANG</a:t>
            </a:r>
          </a:p>
        </p:txBody>
      </p:sp>
      <p:sp>
        <p:nvSpPr>
          <p:cNvPr id="4" name="TextBox 4"/>
          <p:cNvSpPr txBox="1"/>
          <p:nvPr/>
        </p:nvSpPr>
        <p:spPr>
          <a:xfrm>
            <a:off x="1751965" y="2176145"/>
            <a:ext cx="9762840" cy="669927"/>
          </a:xfrm>
          <a:prstGeom prst="rect">
            <a:avLst/>
          </a:prstGeom>
        </p:spPr>
        <p:txBody>
          <a:bodyPr wrap="square" lIns="0" tIns="0" rIns="0" bIns="0" rtlCol="0" anchor="t">
            <a:spAutoFit/>
          </a:bodyPr>
          <a:lstStyle/>
          <a:p>
            <a:pPr algn="ctr">
              <a:lnSpc>
                <a:spcPts val="5670"/>
              </a:lnSpc>
              <a:spcBef>
                <a:spcPct val="0"/>
              </a:spcBef>
            </a:pPr>
            <a:r>
              <a:rPr lang="en-US" sz="4050" b="1">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HƯỚNG DẪN PHÂN TRANG BẰNG PHP</a:t>
            </a:r>
          </a:p>
        </p:txBody>
      </p:sp>
      <p:sp>
        <p:nvSpPr>
          <p:cNvPr id="5" name="TextBox 5"/>
          <p:cNvSpPr txBox="1"/>
          <p:nvPr/>
        </p:nvSpPr>
        <p:spPr>
          <a:xfrm>
            <a:off x="2018954" y="3048624"/>
            <a:ext cx="12763846" cy="570865"/>
          </a:xfrm>
          <a:prstGeom prst="rect">
            <a:avLst/>
          </a:prstGeom>
        </p:spPr>
        <p:txBody>
          <a:bodyPr wrap="square" lIns="0" tIns="0" rIns="0" bIns="0" rtlCol="0" anchor="t">
            <a:spAutoFit/>
          </a:bodyPr>
          <a:lstStyle/>
          <a:p>
            <a:pPr algn="just">
              <a:lnSpc>
                <a:spcPts val="4760"/>
              </a:lnSpc>
              <a:spcBef>
                <a:spcPct val="0"/>
              </a:spcBef>
            </a:pPr>
            <a:r>
              <a:rPr lang="en-US" sz="3400" b="1" i="1">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4: TÍNH TOÁN OFFSET</a:t>
            </a:r>
          </a:p>
        </p:txBody>
      </p:sp>
      <p:sp>
        <p:nvSpPr>
          <p:cNvPr id="6" name="TextBox 6"/>
          <p:cNvSpPr txBox="1"/>
          <p:nvPr/>
        </p:nvSpPr>
        <p:spPr>
          <a:xfrm>
            <a:off x="4244130" y="4040499"/>
            <a:ext cx="9082405" cy="582082"/>
          </a:xfrm>
          <a:prstGeom prst="rect">
            <a:avLst/>
          </a:prstGeom>
        </p:spPr>
        <p:txBody>
          <a:bodyPr wrap="square" lIns="0" tIns="0" rIns="0" bIns="0" rtlCol="0" anchor="t">
            <a:spAutoFit/>
          </a:bodyPr>
          <a:lstStyle/>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$offset = ($page - 1) * $limit;</a:t>
            </a:r>
          </a:p>
        </p:txBody>
      </p:sp>
      <p:sp>
        <p:nvSpPr>
          <p:cNvPr id="7" name="TextBox 7"/>
          <p:cNvSpPr txBox="1"/>
          <p:nvPr/>
        </p:nvSpPr>
        <p:spPr>
          <a:xfrm>
            <a:off x="1998211" y="5244984"/>
            <a:ext cx="10327146" cy="570865"/>
          </a:xfrm>
          <a:prstGeom prst="rect">
            <a:avLst/>
          </a:prstGeom>
        </p:spPr>
        <p:txBody>
          <a:bodyPr lIns="0" tIns="0" rIns="0" bIns="0" rtlCol="0" anchor="t">
            <a:spAutoFit/>
          </a:bodyPr>
          <a:lstStyle/>
          <a:p>
            <a:pPr marL="0" lvl="0" indent="0" algn="just">
              <a:lnSpc>
                <a:spcPts val="4760"/>
              </a:lnSpc>
              <a:spcBef>
                <a:spcPct val="0"/>
              </a:spcBef>
            </a:pPr>
            <a:r>
              <a:rPr lang="en-US" sz="3400" b="1" i="1">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5: TRUY VẤN LẤY DANH SÁCH SINH VIÊN</a:t>
            </a:r>
          </a:p>
        </p:txBody>
      </p:sp>
      <p:sp>
        <p:nvSpPr>
          <p:cNvPr id="8" name="TextBox 8"/>
          <p:cNvSpPr txBox="1"/>
          <p:nvPr/>
        </p:nvSpPr>
        <p:spPr>
          <a:xfrm>
            <a:off x="4009105" y="6091557"/>
            <a:ext cx="7734300" cy="1204882"/>
          </a:xfrm>
          <a:prstGeom prst="rect">
            <a:avLst/>
          </a:prstGeom>
        </p:spPr>
        <p:txBody>
          <a:bodyPr wrap="square" lIns="0" tIns="0" rIns="0" bIns="0" rtlCol="0" anchor="t">
            <a:spAutoFit/>
          </a:bodyPr>
          <a:lstStyle/>
          <a:p>
            <a:pPr algn="l">
              <a:lnSpc>
                <a:spcPts val="4900"/>
              </a:lnSpc>
            </a:pPr>
            <a:r>
              <a:rPr lang="en-US" sz="3500" i="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$sql .= " LIMIT $limit OFFSET $offset";</a:t>
            </a:r>
          </a:p>
          <a:p>
            <a:pPr marL="0" lvl="0" indent="0" algn="l">
              <a:lnSpc>
                <a:spcPts val="4900"/>
              </a:lnSpc>
              <a:spcBef>
                <a:spcPct val="0"/>
              </a:spcBef>
            </a:pPr>
            <a:r>
              <a:rPr lang="en-US" sz="3500" i="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$result = $conn-&gt;query($sql);</a:t>
            </a:r>
          </a:p>
        </p:txBody>
      </p:sp>
      <p:sp>
        <p:nvSpPr>
          <p:cNvPr id="9" name="Freeform 9"/>
          <p:cNvSpPr/>
          <p:nvPr/>
        </p:nvSpPr>
        <p:spPr>
          <a:xfrm>
            <a:off x="5995" y="8844566"/>
            <a:ext cx="8874341" cy="6228174"/>
          </a:xfrm>
          <a:custGeom>
            <a:avLst/>
            <a:gdLst/>
            <a:ahLst/>
            <a:cxnLst/>
            <a:rect l="l" t="t" r="r" b="b"/>
            <a:pathLst>
              <a:path w="8874341" h="6228174">
                <a:moveTo>
                  <a:pt x="0" y="0"/>
                </a:moveTo>
                <a:lnTo>
                  <a:pt x="8874341" y="0"/>
                </a:lnTo>
                <a:lnTo>
                  <a:pt x="8874341" y="6228174"/>
                </a:lnTo>
                <a:lnTo>
                  <a:pt x="0" y="6228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7038005" flipH="1">
            <a:off x="-4574169" y="1989872"/>
            <a:ext cx="9148338" cy="6420470"/>
          </a:xfrm>
          <a:custGeom>
            <a:avLst/>
            <a:gdLst/>
            <a:ahLst/>
            <a:cxnLst/>
            <a:rect l="l" t="t" r="r" b="b"/>
            <a:pathLst>
              <a:path w="9148338" h="6420470">
                <a:moveTo>
                  <a:pt x="9148338" y="0"/>
                </a:moveTo>
                <a:lnTo>
                  <a:pt x="0" y="0"/>
                </a:lnTo>
                <a:lnTo>
                  <a:pt x="0" y="6420470"/>
                </a:lnTo>
                <a:lnTo>
                  <a:pt x="9148338" y="6420470"/>
                </a:lnTo>
                <a:lnTo>
                  <a:pt x="91483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700000">
            <a:off x="127861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rot="-1099537" flipH="1" flipV="1">
            <a:off x="9645345" y="-4210819"/>
            <a:ext cx="9002825" cy="6318346"/>
          </a:xfrm>
          <a:custGeom>
            <a:avLst/>
            <a:gdLst/>
            <a:ahLst/>
            <a:cxnLst/>
            <a:rect l="l" t="t" r="r" b="b"/>
            <a:pathLst>
              <a:path w="9002825" h="6318346">
                <a:moveTo>
                  <a:pt x="9002825" y="6318347"/>
                </a:moveTo>
                <a:lnTo>
                  <a:pt x="0" y="6318347"/>
                </a:lnTo>
                <a:lnTo>
                  <a:pt x="0" y="0"/>
                </a:lnTo>
                <a:lnTo>
                  <a:pt x="9002825" y="0"/>
                </a:lnTo>
                <a:lnTo>
                  <a:pt x="9002825" y="63183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2700000">
            <a:off x="129385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TextBox 13">
            <a:extLst>
              <a:ext uri="{FF2B5EF4-FFF2-40B4-BE49-F238E27FC236}">
                <a16:creationId xmlns:a16="http://schemas.microsoft.com/office/drawing/2014/main" id="{AF733B59-E432-49EA-A0CF-E6C004955E26}"/>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28</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5981700" cy="1070614"/>
          </a:xfrm>
          <a:prstGeom prst="rect">
            <a:avLst/>
          </a:prstGeom>
        </p:spPr>
        <p:txBody>
          <a:bodyPr wrap="square"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PHÂN TRANG</a:t>
            </a:r>
          </a:p>
        </p:txBody>
      </p:sp>
      <p:sp>
        <p:nvSpPr>
          <p:cNvPr id="4" name="TextBox 4"/>
          <p:cNvSpPr txBox="1"/>
          <p:nvPr/>
        </p:nvSpPr>
        <p:spPr>
          <a:xfrm>
            <a:off x="1751965" y="2176145"/>
            <a:ext cx="10257155" cy="669927"/>
          </a:xfrm>
          <a:prstGeom prst="rect">
            <a:avLst/>
          </a:prstGeom>
        </p:spPr>
        <p:txBody>
          <a:bodyPr wrap="square" lIns="0" tIns="0" rIns="0" bIns="0" rtlCol="0" anchor="t">
            <a:spAutoFit/>
          </a:bodyPr>
          <a:lstStyle/>
          <a:p>
            <a:pPr algn="ctr">
              <a:lnSpc>
                <a:spcPts val="5670"/>
              </a:lnSpc>
              <a:spcBef>
                <a:spcPct val="0"/>
              </a:spcBef>
            </a:pPr>
            <a:r>
              <a:rPr lang="en-US" sz="4050" b="1">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HƯỚNG DẪN PHÂN TRANG BẰNG PHP</a:t>
            </a:r>
          </a:p>
        </p:txBody>
      </p:sp>
      <p:sp>
        <p:nvSpPr>
          <p:cNvPr id="5" name="TextBox 5"/>
          <p:cNvSpPr txBox="1"/>
          <p:nvPr/>
        </p:nvSpPr>
        <p:spPr>
          <a:xfrm>
            <a:off x="2018954" y="3048624"/>
            <a:ext cx="13359691" cy="570865"/>
          </a:xfrm>
          <a:prstGeom prst="rect">
            <a:avLst/>
          </a:prstGeom>
        </p:spPr>
        <p:txBody>
          <a:bodyPr lIns="0" tIns="0" rIns="0" bIns="0" rtlCol="0" anchor="t">
            <a:spAutoFit/>
          </a:bodyPr>
          <a:lstStyle/>
          <a:p>
            <a:pPr marL="0" lvl="0" indent="0" algn="just">
              <a:lnSpc>
                <a:spcPts val="4760"/>
              </a:lnSpc>
              <a:spcBef>
                <a:spcPct val="0"/>
              </a:spcBef>
            </a:pPr>
            <a:r>
              <a:rPr lang="en-US" sz="3400" b="1" i="1" u="none" strike="noStrike">
                <a:solidFill>
                  <a:srgbClr val="00BF63"/>
                </a:solidFill>
                <a:latin typeface="Times New Roman" panose="02020603050405020304" pitchFamily="18" charset="0"/>
                <a:ea typeface="Muli Bold Italics" panose="00000800000000000000"/>
                <a:cs typeface="Times New Roman" panose="02020603050405020304" pitchFamily="18" charset="0"/>
                <a:sym typeface="Muli Bold Italics" panose="00000800000000000000"/>
              </a:rPr>
              <a:t>BƯỚC 6: HIỂN THỊ DANH SÁCH SINH VIÊN VÀ PHÂN TRANG</a:t>
            </a:r>
          </a:p>
        </p:txBody>
      </p:sp>
      <p:sp>
        <p:nvSpPr>
          <p:cNvPr id="6" name="TextBox 6"/>
          <p:cNvSpPr txBox="1"/>
          <p:nvPr/>
        </p:nvSpPr>
        <p:spPr>
          <a:xfrm>
            <a:off x="2766060" y="4321175"/>
            <a:ext cx="13358495" cy="3141980"/>
          </a:xfrm>
          <a:prstGeom prst="rect">
            <a:avLst/>
          </a:prstGeom>
        </p:spPr>
        <p:txBody>
          <a:bodyPr wrap="square" lIns="0" tIns="0" rIns="0" bIns="0" rtlCol="0" anchor="t">
            <a:spAutoFit/>
          </a:bodyPr>
          <a:lstStyle/>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for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 1;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&lt;=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total_pages</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p>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$active =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 $page ? 'active' : '';</a:t>
            </a:r>
          </a:p>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echo "&lt;li class='page-item $active'&gt;&lt;a class='page-link' </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href</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='?page=$</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i&amp;search</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=$search'&gt;$</a:t>
            </a:r>
            <a:r>
              <a:rPr lang="en-US" sz="3500" i="1" u="none" strike="noStrike" err="1">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i</a:t>
            </a: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&lt;/a&gt;&lt;/li&gt;";</a:t>
            </a:r>
          </a:p>
          <a:p>
            <a:pPr marL="0" lvl="0" indent="0" algn="l">
              <a:lnSpc>
                <a:spcPts val="4900"/>
              </a:lnSpc>
              <a:spcBef>
                <a:spcPct val="0"/>
              </a:spcBef>
            </a:pPr>
            <a:r>
              <a:rPr lang="en-US" sz="3500" i="1" u="none" strike="noStrike">
                <a:solidFill>
                  <a:srgbClr val="004AAD"/>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p>
        </p:txBody>
      </p:sp>
      <p:sp>
        <p:nvSpPr>
          <p:cNvPr id="7" name="Freeform 7"/>
          <p:cNvSpPr/>
          <p:nvPr/>
        </p:nvSpPr>
        <p:spPr>
          <a:xfrm>
            <a:off x="5995" y="8844566"/>
            <a:ext cx="8874341" cy="6228174"/>
          </a:xfrm>
          <a:custGeom>
            <a:avLst/>
            <a:gdLst/>
            <a:ahLst/>
            <a:cxnLst/>
            <a:rect l="l" t="t" r="r" b="b"/>
            <a:pathLst>
              <a:path w="8874341" h="6228174">
                <a:moveTo>
                  <a:pt x="0" y="0"/>
                </a:moveTo>
                <a:lnTo>
                  <a:pt x="8874341" y="0"/>
                </a:lnTo>
                <a:lnTo>
                  <a:pt x="8874341" y="6228174"/>
                </a:lnTo>
                <a:lnTo>
                  <a:pt x="0" y="6228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038005" flipH="1">
            <a:off x="-4574169" y="1989872"/>
            <a:ext cx="9148338" cy="6420470"/>
          </a:xfrm>
          <a:custGeom>
            <a:avLst/>
            <a:gdLst/>
            <a:ahLst/>
            <a:cxnLst/>
            <a:rect l="l" t="t" r="r" b="b"/>
            <a:pathLst>
              <a:path w="9148338" h="6420470">
                <a:moveTo>
                  <a:pt x="9148338" y="0"/>
                </a:moveTo>
                <a:lnTo>
                  <a:pt x="0" y="0"/>
                </a:lnTo>
                <a:lnTo>
                  <a:pt x="0" y="6420470"/>
                </a:lnTo>
                <a:lnTo>
                  <a:pt x="9148338" y="6420470"/>
                </a:lnTo>
                <a:lnTo>
                  <a:pt x="91483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700000">
            <a:off x="127861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rot="-1099537" flipH="1" flipV="1">
            <a:off x="9645345" y="-4210819"/>
            <a:ext cx="9002825" cy="6318346"/>
          </a:xfrm>
          <a:custGeom>
            <a:avLst/>
            <a:gdLst/>
            <a:ahLst/>
            <a:cxnLst/>
            <a:rect l="l" t="t" r="r" b="b"/>
            <a:pathLst>
              <a:path w="9002825" h="6318346">
                <a:moveTo>
                  <a:pt x="9002825" y="6318347"/>
                </a:moveTo>
                <a:lnTo>
                  <a:pt x="0" y="6318347"/>
                </a:lnTo>
                <a:lnTo>
                  <a:pt x="0" y="0"/>
                </a:lnTo>
                <a:lnTo>
                  <a:pt x="9002825" y="0"/>
                </a:lnTo>
                <a:lnTo>
                  <a:pt x="9002825" y="63183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700000">
            <a:off x="129385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TextBox 11">
            <a:extLst>
              <a:ext uri="{FF2B5EF4-FFF2-40B4-BE49-F238E27FC236}">
                <a16:creationId xmlns:a16="http://schemas.microsoft.com/office/drawing/2014/main" id="{476358CE-BD6C-4ED1-8878-B690701A3C04}"/>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29</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562664" y="2020444"/>
            <a:ext cx="4866253" cy="2220781"/>
          </a:xfrm>
          <a:custGeom>
            <a:avLst/>
            <a:gdLst/>
            <a:ahLst/>
            <a:cxnLst/>
            <a:rect l="l" t="t" r="r" b="b"/>
            <a:pathLst>
              <a:path w="4866253" h="2220781">
                <a:moveTo>
                  <a:pt x="0" y="0"/>
                </a:moveTo>
                <a:lnTo>
                  <a:pt x="4866253" y="0"/>
                </a:lnTo>
                <a:lnTo>
                  <a:pt x="4866253" y="2220780"/>
                </a:lnTo>
                <a:lnTo>
                  <a:pt x="0" y="2220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1995" y="2449522"/>
            <a:ext cx="1522958" cy="1318813"/>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p:spPr>
        </p:sp>
      </p:grpSp>
      <p:sp>
        <p:nvSpPr>
          <p:cNvPr id="5" name="Freeform 5"/>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5">
              <a:alphaModFix amt="69000"/>
            </a:blip>
            <a:stretch>
              <a:fillRect/>
            </a:stretch>
          </a:blipFill>
        </p:spPr>
      </p:sp>
      <p:sp>
        <p:nvSpPr>
          <p:cNvPr id="6" name="Freeform 6"/>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5">
              <a:alphaModFix amt="69000"/>
            </a:blip>
            <a:stretch>
              <a:fillRect/>
            </a:stretch>
          </a:blipFill>
        </p:spPr>
      </p:sp>
      <p:sp>
        <p:nvSpPr>
          <p:cNvPr id="7" name="Freeform 7"/>
          <p:cNvSpPr/>
          <p:nvPr/>
        </p:nvSpPr>
        <p:spPr>
          <a:xfrm>
            <a:off x="5849140" y="3383787"/>
            <a:ext cx="11488846" cy="6443860"/>
          </a:xfrm>
          <a:custGeom>
            <a:avLst/>
            <a:gdLst/>
            <a:ahLst/>
            <a:cxnLst/>
            <a:rect l="l" t="t" r="r" b="b"/>
            <a:pathLst>
              <a:path w="11488846" h="6443860">
                <a:moveTo>
                  <a:pt x="0" y="0"/>
                </a:moveTo>
                <a:lnTo>
                  <a:pt x="11488846" y="0"/>
                </a:lnTo>
                <a:lnTo>
                  <a:pt x="11488846" y="6443860"/>
                </a:lnTo>
                <a:lnTo>
                  <a:pt x="0" y="6443860"/>
                </a:lnTo>
                <a:lnTo>
                  <a:pt x="0" y="0"/>
                </a:lnTo>
                <a:close/>
              </a:path>
            </a:pathLst>
          </a:custGeom>
          <a:blipFill>
            <a:blip r:embed="rId6"/>
            <a:stretch>
              <a:fillRect r="-11065"/>
            </a:stretch>
          </a:blipFill>
        </p:spPr>
      </p:sp>
      <p:sp>
        <p:nvSpPr>
          <p:cNvPr id="8" name="TextBox 8"/>
          <p:cNvSpPr txBox="1"/>
          <p:nvPr/>
        </p:nvSpPr>
        <p:spPr>
          <a:xfrm>
            <a:off x="2767776" y="2820731"/>
            <a:ext cx="2661141" cy="552331"/>
          </a:xfrm>
          <a:prstGeom prst="rect">
            <a:avLst/>
          </a:prstGeom>
        </p:spPr>
        <p:txBody>
          <a:bodyPr wrap="square" lIns="0" tIns="0" rIns="0" bIns="0" rtlCol="0" anchor="t">
            <a:spAutoFit/>
          </a:bodyPr>
          <a:lstStyle/>
          <a:p>
            <a:pPr algn="ctr">
              <a:lnSpc>
                <a:spcPts val="4665"/>
              </a:lnSpc>
            </a:pPr>
            <a:r>
              <a:rPr lang="en-US" sz="3335" b="1" spc="166">
                <a:solidFill>
                  <a:srgbClr val="FCFEFF"/>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THỦ CÔNG</a:t>
            </a:r>
          </a:p>
        </p:txBody>
      </p:sp>
      <p:sp>
        <p:nvSpPr>
          <p:cNvPr id="9" name="TextBox 9"/>
          <p:cNvSpPr txBox="1"/>
          <p:nvPr/>
        </p:nvSpPr>
        <p:spPr>
          <a:xfrm>
            <a:off x="562664" y="358660"/>
            <a:ext cx="12030073" cy="1070614"/>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Tạo database trên phpmyadmin</a:t>
            </a:r>
          </a:p>
        </p:txBody>
      </p:sp>
      <p:sp>
        <p:nvSpPr>
          <p:cNvPr id="10" name="AutoShape 10"/>
          <p:cNvSpPr/>
          <p:nvPr/>
        </p:nvSpPr>
        <p:spPr>
          <a:xfrm flipH="1">
            <a:off x="7065295" y="4681862"/>
            <a:ext cx="901510" cy="108931"/>
          </a:xfrm>
          <a:prstGeom prst="line">
            <a:avLst/>
          </a:prstGeom>
          <a:ln w="161925" cap="flat">
            <a:solidFill>
              <a:srgbClr val="FE0000"/>
            </a:solidFill>
            <a:prstDash val="solid"/>
            <a:headEnd type="none" w="sm" len="sm"/>
            <a:tailEnd type="arrow" w="med" len="sm"/>
          </a:ln>
        </p:spPr>
      </p:sp>
      <p:sp>
        <p:nvSpPr>
          <p:cNvPr id="11" name="TextBox 11"/>
          <p:cNvSpPr txBox="1"/>
          <p:nvPr/>
        </p:nvSpPr>
        <p:spPr>
          <a:xfrm>
            <a:off x="6023696" y="1694371"/>
            <a:ext cx="10625260" cy="1128395"/>
          </a:xfrm>
          <a:prstGeom prst="rect">
            <a:avLst/>
          </a:prstGeom>
        </p:spPr>
        <p:txBody>
          <a:bodyPr lIns="0" tIns="0" rIns="0" bIns="0" rtlCol="0" anchor="t">
            <a:spAutoFit/>
          </a:bodyPr>
          <a:lstStyle/>
          <a:p>
            <a:pPr algn="l">
              <a:lnSpc>
                <a:spcPts val="4480"/>
              </a:lnSpc>
              <a:spcBef>
                <a:spcPct val="0"/>
              </a:spcBef>
            </a:pP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Chạy</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xampp</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vào</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trang</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phpMyAdmin,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sau</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đó</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chọn</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new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để</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tạo</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một</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csdl</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mới</a:t>
            </a:r>
            <a:endPar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endParaRPr>
          </a:p>
        </p:txBody>
      </p:sp>
      <p:sp>
        <p:nvSpPr>
          <p:cNvPr id="12" name="TextBox 11">
            <a:extLst>
              <a:ext uri="{FF2B5EF4-FFF2-40B4-BE49-F238E27FC236}">
                <a16:creationId xmlns:a16="http://schemas.microsoft.com/office/drawing/2014/main" id="{30D8A527-7F61-4464-92EA-15550FB2D501}"/>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1725934" y="4232326"/>
            <a:ext cx="15533366" cy="1641373"/>
          </a:xfrm>
          <a:prstGeom prst="rect">
            <a:avLst/>
          </a:prstGeom>
        </p:spPr>
        <p:txBody>
          <a:bodyPr lIns="0" tIns="0" rIns="0" bIns="0" rtlCol="0" anchor="t">
            <a:spAutoFit/>
          </a:bodyPr>
          <a:lstStyle/>
          <a:p>
            <a:pPr marL="0" lvl="0" indent="0" algn="ctr">
              <a:lnSpc>
                <a:spcPts val="13480"/>
              </a:lnSpc>
              <a:spcBef>
                <a:spcPct val="0"/>
              </a:spcBef>
            </a:pPr>
            <a:r>
              <a:rPr lang="en-US" sz="9630" b="1" u="none" strike="noStrike" err="1">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rPr>
              <a:t>Phần</a:t>
            </a:r>
            <a:r>
              <a:rPr lang="en-US" sz="9630" b="1" u="none" strike="noStrike">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rPr>
              <a:t> 6: </a:t>
            </a:r>
            <a:r>
              <a:rPr lang="vi-VN" sz="9630" b="1" u="none" strike="noStrike">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rPr>
              <a:t>PHP AJAX</a:t>
            </a:r>
            <a:endParaRPr lang="en-US" sz="9630" b="1" u="none" strike="noStrike">
              <a:solidFill>
                <a:srgbClr val="00479C"/>
              </a:solidFill>
              <a:latin typeface="Source Sans Pro Bold" panose="020B0703030403020204"/>
              <a:ea typeface="Source Sans Pro Bold" panose="020B0703030403020204"/>
              <a:cs typeface="Source Sans Pro Bold" panose="020B0703030403020204"/>
              <a:sym typeface="Source Sans Pro Bold" panose="020B0703030403020204"/>
            </a:endParaRPr>
          </a:p>
        </p:txBody>
      </p:sp>
      <p:sp>
        <p:nvSpPr>
          <p:cNvPr id="5" name="TextBox 4">
            <a:extLst>
              <a:ext uri="{FF2B5EF4-FFF2-40B4-BE49-F238E27FC236}">
                <a16:creationId xmlns:a16="http://schemas.microsoft.com/office/drawing/2014/main" id="{AEA0F0D4-C3AE-4F6D-9A0C-3F3021BA73FE}"/>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30</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995" y="8844566"/>
            <a:ext cx="8874341" cy="6228174"/>
          </a:xfrm>
          <a:custGeom>
            <a:avLst/>
            <a:gdLst/>
            <a:ahLst/>
            <a:cxnLst/>
            <a:rect l="l" t="t" r="r" b="b"/>
            <a:pathLst>
              <a:path w="8874341" h="6228174">
                <a:moveTo>
                  <a:pt x="0" y="0"/>
                </a:moveTo>
                <a:lnTo>
                  <a:pt x="8874341" y="0"/>
                </a:lnTo>
                <a:lnTo>
                  <a:pt x="8874341" y="6228174"/>
                </a:lnTo>
                <a:lnTo>
                  <a:pt x="0" y="6228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038005" flipH="1">
            <a:off x="-4574169" y="1989872"/>
            <a:ext cx="9148338" cy="6420470"/>
          </a:xfrm>
          <a:custGeom>
            <a:avLst/>
            <a:gdLst/>
            <a:ahLst/>
            <a:cxnLst/>
            <a:rect l="l" t="t" r="r" b="b"/>
            <a:pathLst>
              <a:path w="9148338" h="6420470">
                <a:moveTo>
                  <a:pt x="9148338" y="0"/>
                </a:moveTo>
                <a:lnTo>
                  <a:pt x="0" y="0"/>
                </a:lnTo>
                <a:lnTo>
                  <a:pt x="0" y="6420470"/>
                </a:lnTo>
                <a:lnTo>
                  <a:pt x="9148338" y="6420470"/>
                </a:lnTo>
                <a:lnTo>
                  <a:pt x="91483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127861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rot="-1099537" flipH="1" flipV="1">
            <a:off x="9645345" y="-4210819"/>
            <a:ext cx="9002825" cy="6318346"/>
          </a:xfrm>
          <a:custGeom>
            <a:avLst/>
            <a:gdLst/>
            <a:ahLst/>
            <a:cxnLst/>
            <a:rect l="l" t="t" r="r" b="b"/>
            <a:pathLst>
              <a:path w="9002825" h="6318346">
                <a:moveTo>
                  <a:pt x="9002825" y="6318347"/>
                </a:moveTo>
                <a:lnTo>
                  <a:pt x="0" y="6318347"/>
                </a:lnTo>
                <a:lnTo>
                  <a:pt x="0" y="0"/>
                </a:lnTo>
                <a:lnTo>
                  <a:pt x="9002825" y="0"/>
                </a:lnTo>
                <a:lnTo>
                  <a:pt x="9002825" y="63183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700000">
            <a:off x="12938509" y="748127"/>
            <a:ext cx="11003782" cy="7722654"/>
          </a:xfrm>
          <a:custGeom>
            <a:avLst/>
            <a:gdLst/>
            <a:ahLst/>
            <a:cxnLst/>
            <a:rect l="l" t="t" r="r" b="b"/>
            <a:pathLst>
              <a:path w="11003782" h="7722654">
                <a:moveTo>
                  <a:pt x="0" y="0"/>
                </a:moveTo>
                <a:lnTo>
                  <a:pt x="11003782" y="0"/>
                </a:lnTo>
                <a:lnTo>
                  <a:pt x="11003782" y="7722654"/>
                </a:lnTo>
                <a:lnTo>
                  <a:pt x="0" y="77226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604697" y="1997364"/>
            <a:ext cx="12391984" cy="7419700"/>
          </a:xfrm>
          <a:custGeom>
            <a:avLst/>
            <a:gdLst/>
            <a:ahLst/>
            <a:cxnLst/>
            <a:rect l="l" t="t" r="r" b="b"/>
            <a:pathLst>
              <a:path w="12391984" h="7419700">
                <a:moveTo>
                  <a:pt x="0" y="0"/>
                </a:moveTo>
                <a:lnTo>
                  <a:pt x="12391984" y="0"/>
                </a:lnTo>
                <a:lnTo>
                  <a:pt x="12391984" y="7419700"/>
                </a:lnTo>
                <a:lnTo>
                  <a:pt x="0" y="7419700"/>
                </a:lnTo>
                <a:lnTo>
                  <a:pt x="0" y="0"/>
                </a:lnTo>
                <a:close/>
              </a:path>
            </a:pathLst>
          </a:custGeom>
          <a:blipFill>
            <a:blip r:embed="rId5"/>
            <a:stretch>
              <a:fillRect/>
            </a:stretch>
          </a:blipFill>
        </p:spPr>
      </p:sp>
      <p:sp>
        <p:nvSpPr>
          <p:cNvPr id="9" name="TextBox 9"/>
          <p:cNvSpPr txBox="1"/>
          <p:nvPr/>
        </p:nvSpPr>
        <p:spPr>
          <a:xfrm>
            <a:off x="1028700" y="401640"/>
            <a:ext cx="6663508" cy="1120771"/>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337BD0"/>
                </a:solidFill>
                <a:latin typeface="Source Sans Pro Bold" panose="020B0703030403020204"/>
                <a:ea typeface="Source Sans Pro Bold" panose="020B0703030403020204"/>
                <a:cs typeface="Source Sans Pro Bold" panose="020B0703030403020204"/>
                <a:sym typeface="Source Sans Pro Bold" panose="020B0703030403020204"/>
              </a:rPr>
              <a:t>AJAX LIVESEARCH</a:t>
            </a:r>
          </a:p>
        </p:txBody>
      </p:sp>
      <p:sp>
        <p:nvSpPr>
          <p:cNvPr id="10" name="TextBox 9">
            <a:extLst>
              <a:ext uri="{FF2B5EF4-FFF2-40B4-BE49-F238E27FC236}">
                <a16:creationId xmlns:a16="http://schemas.microsoft.com/office/drawing/2014/main" id="{054CF791-A03B-421D-AC36-D6DCD46D4442}"/>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31</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4416" y="895350"/>
            <a:ext cx="8540384" cy="1070614"/>
          </a:xfrm>
          <a:prstGeom prst="rect">
            <a:avLst/>
          </a:prstGeom>
        </p:spPr>
        <p:txBody>
          <a:bodyPr wrap="square" lIns="0" tIns="0" rIns="0" bIns="0" rtlCol="0" anchor="t">
            <a:spAutoFit/>
          </a:bodyPr>
          <a:lstStyle/>
          <a:p>
            <a:pPr marL="0" lvl="0" indent="0" algn="l">
              <a:lnSpc>
                <a:spcPts val="9100"/>
              </a:lnSpc>
              <a:spcBef>
                <a:spcPct val="0"/>
              </a:spcBef>
            </a:pPr>
            <a:r>
              <a:rPr lang="en-US" sz="6500" b="1">
                <a:solidFill>
                  <a:srgbClr val="337BD0"/>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AJAX LIVESEARCH</a:t>
            </a:r>
          </a:p>
        </p:txBody>
      </p:sp>
      <p:sp>
        <p:nvSpPr>
          <p:cNvPr id="3" name="Freeform 3"/>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154766" y="2906024"/>
            <a:ext cx="15621001" cy="2510752"/>
          </a:xfrm>
          <a:prstGeom prst="rect">
            <a:avLst/>
          </a:prstGeom>
        </p:spPr>
        <p:txBody>
          <a:bodyPr wrap="square" lIns="0" tIns="0" rIns="0" bIns="0" rtlCol="0" anchor="t">
            <a:spAutoFit/>
          </a:bodyPr>
          <a:lstStyle/>
          <a:p>
            <a:pPr marL="0" lvl="0" indent="0" algn="l">
              <a:lnSpc>
                <a:spcPts val="4950"/>
              </a:lnSpc>
              <a:spcBef>
                <a:spcPct val="0"/>
              </a:spcBef>
            </a:pPr>
            <a:endParaRPr lang="en-US">
              <a:latin typeface="Times New Roman" panose="02020603050405020304" pitchFamily="18" charset="0"/>
              <a:cs typeface="Times New Roman" panose="02020603050405020304" pitchFamily="18" charset="0"/>
            </a:endParaRPr>
          </a:p>
          <a:p>
            <a:pPr marL="0" lvl="0" indent="0" algn="l">
              <a:lnSpc>
                <a:spcPts val="4950"/>
              </a:lnSpc>
              <a:spcBef>
                <a:spcPct val="0"/>
              </a:spcBef>
            </a:pP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&lt;input type="text" name="search" class="search-input" placeholder="</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Tìm</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kiếm</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sinh</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viên</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a:t>
            </a:r>
            <a:r>
              <a:rPr lang="vi-VN"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onkeyup</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showResult</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this.value</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)"&gt;</a:t>
            </a:r>
          </a:p>
          <a:p>
            <a:pPr marL="0" lvl="0" indent="0" algn="l">
              <a:lnSpc>
                <a:spcPts val="4950"/>
              </a:lnSpc>
              <a:spcBef>
                <a:spcPct val="0"/>
              </a:spcBef>
            </a:pP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&lt;div id="</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livesearch</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 class="</a:t>
            </a:r>
            <a:r>
              <a:rPr lang="en-US" sz="3535" i="1" u="none" strike="noStrike" err="1">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livesearch</a:t>
            </a:r>
            <a:r>
              <a:rPr lang="en-US" sz="3535" i="1" u="none" strike="noStrike">
                <a:solidFill>
                  <a:srgbClr val="736C6C"/>
                </a:solidFill>
                <a:latin typeface="Times New Roman" panose="02020603050405020304" pitchFamily="18" charset="0"/>
                <a:ea typeface="Cabin Italics" panose="00000500000000000000"/>
                <a:cs typeface="Times New Roman" panose="02020603050405020304" pitchFamily="18" charset="0"/>
                <a:sym typeface="Cabin Italics" panose="00000500000000000000"/>
              </a:rPr>
              <a:t>"&gt;&lt;/div&gt; </a:t>
            </a:r>
          </a:p>
        </p:txBody>
      </p:sp>
      <p:sp>
        <p:nvSpPr>
          <p:cNvPr id="7" name="Freeform 7"/>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0">
            <a:extLst>
              <a:ext uri="{FF2B5EF4-FFF2-40B4-BE49-F238E27FC236}">
                <a16:creationId xmlns:a16="http://schemas.microsoft.com/office/drawing/2014/main" id="{278BDF65-0D8C-4BBA-BDBC-E37A1CE166A7}"/>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32</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4416" y="895350"/>
            <a:ext cx="6663508" cy="1120771"/>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337BD0"/>
                </a:solidFill>
                <a:latin typeface="Source Sans Pro Bold" panose="020B0703030403020204"/>
                <a:ea typeface="Source Sans Pro Bold" panose="020B0703030403020204"/>
                <a:cs typeface="Source Sans Pro Bold" panose="020B0703030403020204"/>
                <a:sym typeface="Source Sans Pro Bold" panose="020B0703030403020204"/>
              </a:rPr>
              <a:t>AJAX LIVESEARCH</a:t>
            </a:r>
          </a:p>
        </p:txBody>
      </p:sp>
      <p:sp>
        <p:nvSpPr>
          <p:cNvPr id="3" name="Freeform 3"/>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3194416" y="2016121"/>
            <a:ext cx="12719904" cy="7080110"/>
          </a:xfrm>
          <a:custGeom>
            <a:avLst/>
            <a:gdLst/>
            <a:ahLst/>
            <a:cxnLst/>
            <a:rect l="l" t="t" r="r" b="b"/>
            <a:pathLst>
              <a:path w="12719904" h="7080110">
                <a:moveTo>
                  <a:pt x="0" y="0"/>
                </a:moveTo>
                <a:lnTo>
                  <a:pt x="12719904" y="0"/>
                </a:lnTo>
                <a:lnTo>
                  <a:pt x="12719904" y="7080110"/>
                </a:lnTo>
                <a:lnTo>
                  <a:pt x="0" y="7080110"/>
                </a:lnTo>
                <a:lnTo>
                  <a:pt x="0" y="0"/>
                </a:lnTo>
                <a:close/>
              </a:path>
            </a:pathLst>
          </a:custGeom>
          <a:blipFill>
            <a:blip r:embed="rId7"/>
            <a:stretch>
              <a:fillRect/>
            </a:stretch>
          </a:blipFill>
        </p:spPr>
      </p:sp>
      <p:sp>
        <p:nvSpPr>
          <p:cNvPr id="11" name="TextBox 10">
            <a:extLst>
              <a:ext uri="{FF2B5EF4-FFF2-40B4-BE49-F238E27FC236}">
                <a16:creationId xmlns:a16="http://schemas.microsoft.com/office/drawing/2014/main" id="{C61DF555-1B35-4BFD-A3BC-4F2C8BCCCF3D}"/>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33</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4416" y="895350"/>
            <a:ext cx="6663508" cy="1120771"/>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337BD0"/>
                </a:solidFill>
                <a:latin typeface="Source Sans Pro Bold" panose="020B0703030403020204"/>
                <a:ea typeface="Source Sans Pro Bold" panose="020B0703030403020204"/>
                <a:cs typeface="Source Sans Pro Bold" panose="020B0703030403020204"/>
                <a:sym typeface="Source Sans Pro Bold" panose="020B0703030403020204"/>
              </a:rPr>
              <a:t>AJAX LIVESEARCH</a:t>
            </a:r>
          </a:p>
        </p:txBody>
      </p:sp>
      <p:sp>
        <p:nvSpPr>
          <p:cNvPr id="3" name="Freeform 3"/>
          <p:cNvSpPr/>
          <p:nvPr/>
        </p:nvSpPr>
        <p:spPr>
          <a:xfrm>
            <a:off x="2976992" y="2016121"/>
            <a:ext cx="13273811" cy="7358105"/>
          </a:xfrm>
          <a:custGeom>
            <a:avLst/>
            <a:gdLst/>
            <a:ahLst/>
            <a:cxnLst/>
            <a:rect l="l" t="t" r="r" b="b"/>
            <a:pathLst>
              <a:path w="13273811" h="7358105">
                <a:moveTo>
                  <a:pt x="0" y="0"/>
                </a:moveTo>
                <a:lnTo>
                  <a:pt x="13273811" y="0"/>
                </a:lnTo>
                <a:lnTo>
                  <a:pt x="13273811" y="7358105"/>
                </a:lnTo>
                <a:lnTo>
                  <a:pt x="0" y="7358105"/>
                </a:lnTo>
                <a:lnTo>
                  <a:pt x="0" y="0"/>
                </a:lnTo>
                <a:close/>
              </a:path>
            </a:pathLst>
          </a:custGeom>
          <a:blipFill>
            <a:blip r:embed="rId3"/>
            <a:stretch>
              <a:fillRect b="-120"/>
            </a:stretch>
          </a:blipFill>
        </p:spPr>
      </p:sp>
      <p:sp>
        <p:nvSpPr>
          <p:cNvPr id="4" name="Freeform 4"/>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0">
            <a:extLst>
              <a:ext uri="{FF2B5EF4-FFF2-40B4-BE49-F238E27FC236}">
                <a16:creationId xmlns:a16="http://schemas.microsoft.com/office/drawing/2014/main" id="{0B0F9BD6-C0BC-44DE-94A7-5D308C5C6134}"/>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34</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4416" y="895350"/>
            <a:ext cx="6663508" cy="1120771"/>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2660A5"/>
                </a:solidFill>
                <a:latin typeface="Source Sans Pro Bold" panose="020B0703030403020204"/>
                <a:ea typeface="Source Sans Pro Bold" panose="020B0703030403020204"/>
                <a:cs typeface="Source Sans Pro Bold" panose="020B0703030403020204"/>
                <a:sym typeface="Source Sans Pro Bold" panose="020B0703030403020204"/>
              </a:rPr>
              <a:t>AJAX DATABASE</a:t>
            </a:r>
          </a:p>
        </p:txBody>
      </p:sp>
      <p:sp>
        <p:nvSpPr>
          <p:cNvPr id="3" name="Freeform 3"/>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616117">
            <a:off x="15170439" y="6184224"/>
            <a:ext cx="7303144" cy="5284820"/>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304556">
            <a:off x="-412074" y="9317543"/>
            <a:ext cx="7212981"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426055" y="2434767"/>
            <a:ext cx="13445384" cy="6823533"/>
          </a:xfrm>
          <a:custGeom>
            <a:avLst/>
            <a:gdLst/>
            <a:ahLst/>
            <a:cxnLst/>
            <a:rect l="l" t="t" r="r" b="b"/>
            <a:pathLst>
              <a:path w="13445384" h="6823533">
                <a:moveTo>
                  <a:pt x="0" y="0"/>
                </a:moveTo>
                <a:lnTo>
                  <a:pt x="13445384" y="0"/>
                </a:lnTo>
                <a:lnTo>
                  <a:pt x="13445384" y="6823533"/>
                </a:lnTo>
                <a:lnTo>
                  <a:pt x="0" y="6823533"/>
                </a:lnTo>
                <a:lnTo>
                  <a:pt x="0" y="0"/>
                </a:lnTo>
                <a:close/>
              </a:path>
            </a:pathLst>
          </a:custGeom>
          <a:blipFill>
            <a:blip r:embed="rId7"/>
            <a:stretch>
              <a:fillRect/>
            </a:stretch>
          </a:blipFill>
        </p:spPr>
      </p:sp>
      <p:sp>
        <p:nvSpPr>
          <p:cNvPr id="11" name="TextBox 10">
            <a:extLst>
              <a:ext uri="{FF2B5EF4-FFF2-40B4-BE49-F238E27FC236}">
                <a16:creationId xmlns:a16="http://schemas.microsoft.com/office/drawing/2014/main" id="{AF34ACE7-962A-4F6B-A92D-6A1E792AE34F}"/>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35</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4416" y="895350"/>
            <a:ext cx="7019395" cy="1070614"/>
          </a:xfrm>
          <a:prstGeom prst="rect">
            <a:avLst/>
          </a:prstGeom>
        </p:spPr>
        <p:txBody>
          <a:bodyPr wrap="square" lIns="0" tIns="0" rIns="0" bIns="0" rtlCol="0" anchor="t">
            <a:spAutoFit/>
          </a:bodyPr>
          <a:lstStyle/>
          <a:p>
            <a:pPr marL="0" lvl="0" indent="0" algn="l">
              <a:lnSpc>
                <a:spcPts val="9100"/>
              </a:lnSpc>
              <a:spcBef>
                <a:spcPct val="0"/>
              </a:spcBef>
            </a:pPr>
            <a:r>
              <a:rPr lang="en-US" sz="6500" b="1">
                <a:solidFill>
                  <a:srgbClr val="2660A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AJAX DATABASE</a:t>
            </a:r>
          </a:p>
        </p:txBody>
      </p:sp>
      <p:sp>
        <p:nvSpPr>
          <p:cNvPr id="3" name="Freeform 3"/>
          <p:cNvSpPr/>
          <p:nvPr/>
        </p:nvSpPr>
        <p:spPr>
          <a:xfrm rot="7616117">
            <a:off x="15745158" y="6457757"/>
            <a:ext cx="7303144" cy="5567075"/>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616117">
            <a:off x="15779026" y="6453523"/>
            <a:ext cx="7303144" cy="5567075"/>
          </a:xfrm>
          <a:custGeom>
            <a:avLst/>
            <a:gdLst/>
            <a:ahLst/>
            <a:cxnLst/>
            <a:rect l="l" t="t" r="r" b="b"/>
            <a:pathLst>
              <a:path w="7303144" h="5284820">
                <a:moveTo>
                  <a:pt x="0" y="0"/>
                </a:moveTo>
                <a:lnTo>
                  <a:pt x="7303144" y="0"/>
                </a:lnTo>
                <a:lnTo>
                  <a:pt x="7303144" y="5284820"/>
                </a:lnTo>
                <a:lnTo>
                  <a:pt x="0" y="5284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561783">
            <a:off x="-2192865" y="-1706472"/>
            <a:ext cx="6321161"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561783">
            <a:off x="-2192865" y="-1706472"/>
            <a:ext cx="6321161"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304556">
            <a:off x="-414071" y="9345205"/>
            <a:ext cx="7598215"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304556">
            <a:off x="-414071" y="9345205"/>
            <a:ext cx="7598215" cy="5219575"/>
          </a:xfrm>
          <a:custGeom>
            <a:avLst/>
            <a:gdLst/>
            <a:ahLst/>
            <a:cxnLst/>
            <a:rect l="l" t="t" r="r" b="b"/>
            <a:pathLst>
              <a:path w="7212981" h="5219575">
                <a:moveTo>
                  <a:pt x="0" y="0"/>
                </a:moveTo>
                <a:lnTo>
                  <a:pt x="7212981" y="0"/>
                </a:lnTo>
                <a:lnTo>
                  <a:pt x="7212981" y="5219575"/>
                </a:lnTo>
                <a:lnTo>
                  <a:pt x="0" y="5219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755649" y="2110173"/>
            <a:ext cx="16532351" cy="6572248"/>
          </a:xfrm>
          <a:prstGeom prst="rect">
            <a:avLst/>
          </a:prstGeom>
        </p:spPr>
        <p:txBody>
          <a:bodyPr wrap="square" lIns="0" tIns="0" rIns="0" bIns="0" rtlCol="0" anchor="t">
            <a:spAutoFit/>
          </a:bodyPr>
          <a:lstStyle/>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&lt;div class="form-group"&gt;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&lt;select id="</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classSelect</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class="form-control"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onchange</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showClassInfo</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this.value</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&lt;option value=""&gt;</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Chọn</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một</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lớp</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học</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:.........&lt;/option&gt;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&lt;?php</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sql</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 "SELECT * FROM </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lophoc</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$result = $conn-&gt;query($</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sql</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while($row = $result-&gt;</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fetch_assoc</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echo "&lt;option value='" . $row['</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maLop</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 "'&gt;" .$row['</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maLop</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 .$row['</a:t>
            </a:r>
            <a:r>
              <a:rPr lang="en-US" sz="3090" u="none" strike="noStrike" err="1">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tenLop</a:t>
            </a: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 "&lt;/option&gt;";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&lt;/select&gt;</a:t>
            </a:r>
          </a:p>
          <a:p>
            <a:pPr marL="0" lvl="0" indent="0" algn="l">
              <a:lnSpc>
                <a:spcPts val="4330"/>
              </a:lnSpc>
              <a:spcBef>
                <a:spcPct val="0"/>
              </a:spcBef>
            </a:pPr>
            <a:r>
              <a:rPr lang="en-US" sz="3090" u="none" strike="noStrike">
                <a:solidFill>
                  <a:srgbClr val="736C6C"/>
                </a:solidFill>
                <a:latin typeface="Times New Roman" panose="02020603050405020304" pitchFamily="18" charset="0"/>
                <a:ea typeface="Cabin" panose="00000500000000000000"/>
                <a:cs typeface="Times New Roman" panose="02020603050405020304" pitchFamily="18" charset="0"/>
                <a:sym typeface="Cabin" panose="00000500000000000000"/>
              </a:rPr>
              <a:t>  &lt;/div&gt;</a:t>
            </a:r>
          </a:p>
        </p:txBody>
      </p:sp>
      <p:sp>
        <p:nvSpPr>
          <p:cNvPr id="11" name="TextBox 10">
            <a:extLst>
              <a:ext uri="{FF2B5EF4-FFF2-40B4-BE49-F238E27FC236}">
                <a16:creationId xmlns:a16="http://schemas.microsoft.com/office/drawing/2014/main" id="{A9F6AD0B-7320-453F-A911-B7F5CF51174A}"/>
              </a:ext>
            </a:extLst>
          </p:cNvPr>
          <p:cNvSpPr txBox="1"/>
          <p:nvPr/>
        </p:nvSpPr>
        <p:spPr>
          <a:xfrm>
            <a:off x="17449800" y="9791700"/>
            <a:ext cx="722428"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36</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13383" y="3403595"/>
            <a:ext cx="7925604" cy="3127385"/>
          </a:xfrm>
          <a:prstGeom prst="rect">
            <a:avLst/>
          </a:prstGeom>
        </p:spPr>
        <p:txBody>
          <a:bodyPr lIns="0" tIns="0" rIns="0" bIns="0" rtlCol="0" anchor="t">
            <a:spAutoFit/>
          </a:bodyPr>
          <a:lstStyle/>
          <a:p>
            <a:pPr marL="0" lvl="0" indent="0" algn="l">
              <a:lnSpc>
                <a:spcPts val="25550"/>
              </a:lnSpc>
              <a:spcBef>
                <a:spcPct val="0"/>
              </a:spcBef>
            </a:pPr>
            <a:r>
              <a:rPr lang="en-US" sz="18250" b="1" i="1">
                <a:solidFill>
                  <a:srgbClr val="00479C"/>
                </a:solidFill>
                <a:latin typeface="Noto Serif Display Bold Italics" panose="02020802080505090204"/>
                <a:ea typeface="Noto Serif Display Bold Italics" panose="02020802080505090204"/>
                <a:cs typeface="Noto Serif Display Bold Italics" panose="02020802080505090204"/>
                <a:sym typeface="Noto Serif Display Bold Italics" panose="02020802080505090204"/>
              </a:rPr>
              <a:t>DEMO</a:t>
            </a:r>
          </a:p>
        </p:txBody>
      </p:sp>
      <p:sp>
        <p:nvSpPr>
          <p:cNvPr id="3" name="Freeform 3"/>
          <p:cNvSpPr/>
          <p:nvPr/>
        </p:nvSpPr>
        <p:spPr>
          <a:xfrm rot="5400000">
            <a:off x="-2010387" y="1897973"/>
            <a:ext cx="10511830" cy="6491055"/>
          </a:xfrm>
          <a:custGeom>
            <a:avLst/>
            <a:gdLst/>
            <a:ahLst/>
            <a:cxnLst/>
            <a:rect l="l" t="t" r="r" b="b"/>
            <a:pathLst>
              <a:path w="10511830" h="6491055">
                <a:moveTo>
                  <a:pt x="0" y="0"/>
                </a:moveTo>
                <a:lnTo>
                  <a:pt x="10511829" y="0"/>
                </a:lnTo>
                <a:lnTo>
                  <a:pt x="10511829" y="6491054"/>
                </a:lnTo>
                <a:lnTo>
                  <a:pt x="0" y="6491054"/>
                </a:lnTo>
                <a:lnTo>
                  <a:pt x="0" y="0"/>
                </a:lnTo>
                <a:close/>
              </a:path>
            </a:pathLst>
          </a:custGeom>
          <a:blipFill>
            <a:blip r:embed="rId3"/>
            <a:stretch>
              <a:fillRect/>
            </a:stretch>
          </a:blipFill>
        </p:spPr>
      </p:sp>
      <p:sp>
        <p:nvSpPr>
          <p:cNvPr id="5" name="TextBox 4">
            <a:extLst>
              <a:ext uri="{FF2B5EF4-FFF2-40B4-BE49-F238E27FC236}">
                <a16:creationId xmlns:a16="http://schemas.microsoft.com/office/drawing/2014/main" id="{F91B1C4C-81A0-49FE-95D6-BDDE842E272E}"/>
              </a:ext>
            </a:extLst>
          </p:cNvPr>
          <p:cNvSpPr txBox="1"/>
          <p:nvPr/>
        </p:nvSpPr>
        <p:spPr>
          <a:xfrm>
            <a:off x="17449800" y="9791700"/>
            <a:ext cx="6858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37</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rot="5400000" flipV="1">
            <a:off x="11179051" y="2398023"/>
            <a:ext cx="10522735" cy="5490954"/>
          </a:xfrm>
          <a:custGeom>
            <a:avLst/>
            <a:gdLst/>
            <a:ahLst/>
            <a:cxnLst/>
            <a:rect l="l" t="t" r="r" b="b"/>
            <a:pathLst>
              <a:path w="10522735" h="5490954">
                <a:moveTo>
                  <a:pt x="0" y="5490954"/>
                </a:moveTo>
                <a:lnTo>
                  <a:pt x="10522735" y="5490954"/>
                </a:lnTo>
                <a:lnTo>
                  <a:pt x="10522735" y="0"/>
                </a:lnTo>
                <a:lnTo>
                  <a:pt x="0" y="0"/>
                </a:lnTo>
                <a:lnTo>
                  <a:pt x="0" y="5490954"/>
                </a:lnTo>
                <a:close/>
              </a:path>
            </a:pathLst>
          </a:custGeom>
          <a:blipFill>
            <a:blip r:embed="rId3"/>
            <a:stretch>
              <a:fillRect/>
            </a:stretch>
          </a:blipFill>
        </p:spPr>
      </p:sp>
      <p:sp>
        <p:nvSpPr>
          <p:cNvPr id="4" name="Freeform 4"/>
          <p:cNvSpPr/>
          <p:nvPr/>
        </p:nvSpPr>
        <p:spPr>
          <a:xfrm rot="-10800000" flipH="1">
            <a:off x="260753" y="-1064037"/>
            <a:ext cx="7490780" cy="4185473"/>
          </a:xfrm>
          <a:custGeom>
            <a:avLst/>
            <a:gdLst/>
            <a:ahLst/>
            <a:cxnLst/>
            <a:rect l="l" t="t" r="r" b="b"/>
            <a:pathLst>
              <a:path w="7490780" h="4185473">
                <a:moveTo>
                  <a:pt x="7490780" y="0"/>
                </a:moveTo>
                <a:lnTo>
                  <a:pt x="0" y="0"/>
                </a:lnTo>
                <a:lnTo>
                  <a:pt x="0" y="4185474"/>
                </a:lnTo>
                <a:lnTo>
                  <a:pt x="7490780" y="4185474"/>
                </a:lnTo>
                <a:lnTo>
                  <a:pt x="7490780" y="0"/>
                </a:lnTo>
                <a:close/>
              </a:path>
            </a:pathLst>
          </a:custGeom>
          <a:blipFill>
            <a:blip r:embed="rId4">
              <a:alphaModFix amt="69000"/>
            </a:blip>
            <a:stretch>
              <a:fillRect/>
            </a:stretch>
          </a:blipFill>
        </p:spPr>
      </p:sp>
      <p:sp>
        <p:nvSpPr>
          <p:cNvPr id="5" name="Freeform 5"/>
          <p:cNvSpPr/>
          <p:nvPr/>
        </p:nvSpPr>
        <p:spPr>
          <a:xfrm rot="-8354446" flipV="1">
            <a:off x="-258986" y="7549580"/>
            <a:ext cx="6159485" cy="4457227"/>
          </a:xfrm>
          <a:custGeom>
            <a:avLst/>
            <a:gdLst/>
            <a:ahLst/>
            <a:cxnLst/>
            <a:rect l="l" t="t" r="r" b="b"/>
            <a:pathLst>
              <a:path w="6159485" h="4457227">
                <a:moveTo>
                  <a:pt x="0" y="4457228"/>
                </a:moveTo>
                <a:lnTo>
                  <a:pt x="6159485" y="4457228"/>
                </a:lnTo>
                <a:lnTo>
                  <a:pt x="6159485" y="0"/>
                </a:lnTo>
                <a:lnTo>
                  <a:pt x="0" y="0"/>
                </a:lnTo>
                <a:lnTo>
                  <a:pt x="0" y="4457228"/>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562664" y="2020444"/>
            <a:ext cx="4866253" cy="2220781"/>
          </a:xfrm>
          <a:custGeom>
            <a:avLst/>
            <a:gdLst/>
            <a:ahLst/>
            <a:cxnLst/>
            <a:rect l="l" t="t" r="r" b="b"/>
            <a:pathLst>
              <a:path w="4866253" h="2220781">
                <a:moveTo>
                  <a:pt x="0" y="0"/>
                </a:moveTo>
                <a:lnTo>
                  <a:pt x="4866253" y="0"/>
                </a:lnTo>
                <a:lnTo>
                  <a:pt x="4866253" y="2220780"/>
                </a:lnTo>
                <a:lnTo>
                  <a:pt x="0" y="2220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1995" y="2449522"/>
            <a:ext cx="1522958" cy="1318813"/>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p:spPr>
        </p:sp>
      </p:grpSp>
      <p:sp>
        <p:nvSpPr>
          <p:cNvPr id="5" name="Freeform 5"/>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5">
              <a:alphaModFix amt="69000"/>
            </a:blip>
            <a:stretch>
              <a:fillRect/>
            </a:stretch>
          </a:blipFill>
        </p:spPr>
      </p:sp>
      <p:sp>
        <p:nvSpPr>
          <p:cNvPr id="6" name="Freeform 6"/>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5">
              <a:alphaModFix amt="69000"/>
            </a:blip>
            <a:stretch>
              <a:fillRect/>
            </a:stretch>
          </a:blipFill>
        </p:spPr>
      </p:sp>
      <p:sp>
        <p:nvSpPr>
          <p:cNvPr id="7" name="TextBox 7"/>
          <p:cNvSpPr txBox="1"/>
          <p:nvPr/>
        </p:nvSpPr>
        <p:spPr>
          <a:xfrm>
            <a:off x="2767776" y="2820731"/>
            <a:ext cx="2490024" cy="552331"/>
          </a:xfrm>
          <a:prstGeom prst="rect">
            <a:avLst/>
          </a:prstGeom>
        </p:spPr>
        <p:txBody>
          <a:bodyPr wrap="square" lIns="0" tIns="0" rIns="0" bIns="0" rtlCol="0" anchor="t">
            <a:spAutoFit/>
          </a:bodyPr>
          <a:lstStyle/>
          <a:p>
            <a:pPr algn="ctr">
              <a:lnSpc>
                <a:spcPts val="4665"/>
              </a:lnSpc>
            </a:pPr>
            <a:r>
              <a:rPr lang="en-US" sz="3335" b="1" spc="166">
                <a:solidFill>
                  <a:srgbClr val="FCFEFF"/>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THỦ CÔNG</a:t>
            </a:r>
          </a:p>
        </p:txBody>
      </p:sp>
      <p:sp>
        <p:nvSpPr>
          <p:cNvPr id="8" name="TextBox 8"/>
          <p:cNvSpPr txBox="1"/>
          <p:nvPr/>
        </p:nvSpPr>
        <p:spPr>
          <a:xfrm>
            <a:off x="562664" y="358660"/>
            <a:ext cx="12030073" cy="1070614"/>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Tạo database trên phpmyadmin</a:t>
            </a:r>
          </a:p>
        </p:txBody>
      </p:sp>
      <p:sp>
        <p:nvSpPr>
          <p:cNvPr id="9" name="TextBox 9"/>
          <p:cNvSpPr txBox="1"/>
          <p:nvPr/>
        </p:nvSpPr>
        <p:spPr>
          <a:xfrm>
            <a:off x="6023696" y="1694371"/>
            <a:ext cx="10625260" cy="1128395"/>
          </a:xfrm>
          <a:prstGeom prst="rect">
            <a:avLst/>
          </a:prstGeom>
        </p:spPr>
        <p:txBody>
          <a:bodyPr lIns="0" tIns="0" rIns="0" bIns="0" rtlCol="0" anchor="t">
            <a:spAutoFit/>
          </a:bodyPr>
          <a:lstStyle/>
          <a:p>
            <a:pPr algn="l">
              <a:lnSpc>
                <a:spcPts val="4480"/>
              </a:lnSpc>
              <a:spcBef>
                <a:spcPct val="0"/>
              </a:spcBef>
            </a:pP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Nhập</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tên</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csdl</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muốn</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tạo</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vào</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Database name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và</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chọn</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ngôn</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ngữ</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sau</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đó</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a:t>
            </a:r>
            <a:r>
              <a:rPr lang="en-US" sz="3200" b="1" err="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bấm</a:t>
            </a:r>
            <a:r>
              <a:rPr lang="en-US" sz="3200" b="1">
                <a:solidFill>
                  <a:srgbClr val="000000"/>
                </a:solidFill>
                <a:latin typeface="Times New Roman" panose="02020603050405020304" pitchFamily="18" charset="0"/>
                <a:ea typeface="Arimo Bold" panose="020B0704020202020204"/>
                <a:cs typeface="Times New Roman" panose="02020603050405020304" pitchFamily="18" charset="0"/>
                <a:sym typeface="Arimo Bold" panose="020B0704020202020204"/>
              </a:rPr>
              <a:t> Create</a:t>
            </a:r>
          </a:p>
        </p:txBody>
      </p:sp>
      <p:sp>
        <p:nvSpPr>
          <p:cNvPr id="10" name="Freeform 10"/>
          <p:cNvSpPr/>
          <p:nvPr/>
        </p:nvSpPr>
        <p:spPr>
          <a:xfrm>
            <a:off x="6345865" y="3127566"/>
            <a:ext cx="9980920" cy="6799502"/>
          </a:xfrm>
          <a:custGeom>
            <a:avLst/>
            <a:gdLst/>
            <a:ahLst/>
            <a:cxnLst/>
            <a:rect l="l" t="t" r="r" b="b"/>
            <a:pathLst>
              <a:path w="9980920" h="6799502">
                <a:moveTo>
                  <a:pt x="0" y="0"/>
                </a:moveTo>
                <a:lnTo>
                  <a:pt x="9980920" y="0"/>
                </a:lnTo>
                <a:lnTo>
                  <a:pt x="9980920" y="6799502"/>
                </a:lnTo>
                <a:lnTo>
                  <a:pt x="0" y="6799502"/>
                </a:lnTo>
                <a:lnTo>
                  <a:pt x="0" y="0"/>
                </a:lnTo>
                <a:close/>
              </a:path>
            </a:pathLst>
          </a:custGeom>
          <a:blipFill>
            <a:blip r:embed="rId6"/>
            <a:stretch>
              <a:fillRect/>
            </a:stretch>
          </a:blipFill>
        </p:spPr>
      </p:sp>
      <p:sp>
        <p:nvSpPr>
          <p:cNvPr id="11" name="AutoShape 11"/>
          <p:cNvSpPr/>
          <p:nvPr/>
        </p:nvSpPr>
        <p:spPr>
          <a:xfrm>
            <a:off x="9176406" y="4311746"/>
            <a:ext cx="377351" cy="784358"/>
          </a:xfrm>
          <a:prstGeom prst="line">
            <a:avLst/>
          </a:prstGeom>
          <a:ln w="161925" cap="flat">
            <a:solidFill>
              <a:srgbClr val="FE0000"/>
            </a:solidFill>
            <a:prstDash val="solid"/>
            <a:headEnd type="none" w="sm" len="sm"/>
            <a:tailEnd type="arrow" w="med" len="sm"/>
          </a:ln>
        </p:spPr>
      </p:sp>
      <p:sp>
        <p:nvSpPr>
          <p:cNvPr id="12" name="AutoShape 12"/>
          <p:cNvSpPr/>
          <p:nvPr/>
        </p:nvSpPr>
        <p:spPr>
          <a:xfrm>
            <a:off x="11987329" y="4318860"/>
            <a:ext cx="377351" cy="784358"/>
          </a:xfrm>
          <a:prstGeom prst="line">
            <a:avLst/>
          </a:prstGeom>
          <a:ln w="161925" cap="flat">
            <a:solidFill>
              <a:srgbClr val="FE0000"/>
            </a:solidFill>
            <a:prstDash val="solid"/>
            <a:headEnd type="none" w="sm" len="sm"/>
            <a:tailEnd type="arrow" w="med" len="sm"/>
          </a:ln>
        </p:spPr>
      </p:sp>
      <p:sp>
        <p:nvSpPr>
          <p:cNvPr id="13" name="AutoShape 13"/>
          <p:cNvSpPr/>
          <p:nvPr/>
        </p:nvSpPr>
        <p:spPr>
          <a:xfrm>
            <a:off x="14141021" y="4325974"/>
            <a:ext cx="377351" cy="784358"/>
          </a:xfrm>
          <a:prstGeom prst="line">
            <a:avLst/>
          </a:prstGeom>
          <a:ln w="161925" cap="flat">
            <a:solidFill>
              <a:srgbClr val="FE0000"/>
            </a:solidFill>
            <a:prstDash val="solid"/>
            <a:headEnd type="none" w="sm" len="sm"/>
            <a:tailEnd type="arrow" w="med" len="sm"/>
          </a:ln>
        </p:spPr>
      </p:sp>
      <p:sp>
        <p:nvSpPr>
          <p:cNvPr id="14" name="TextBox 13">
            <a:extLst>
              <a:ext uri="{FF2B5EF4-FFF2-40B4-BE49-F238E27FC236}">
                <a16:creationId xmlns:a16="http://schemas.microsoft.com/office/drawing/2014/main" id="{070FB885-BD4C-488D-8B86-60B68053CAF7}"/>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4</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562664" y="2020444"/>
            <a:ext cx="4866253" cy="2220781"/>
          </a:xfrm>
          <a:custGeom>
            <a:avLst/>
            <a:gdLst/>
            <a:ahLst/>
            <a:cxnLst/>
            <a:rect l="l" t="t" r="r" b="b"/>
            <a:pathLst>
              <a:path w="4866253" h="2220781">
                <a:moveTo>
                  <a:pt x="0" y="0"/>
                </a:moveTo>
                <a:lnTo>
                  <a:pt x="4866253" y="0"/>
                </a:lnTo>
                <a:lnTo>
                  <a:pt x="4866253" y="2220780"/>
                </a:lnTo>
                <a:lnTo>
                  <a:pt x="0" y="2220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1995" y="2449522"/>
            <a:ext cx="1522958" cy="1318813"/>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p:spPr>
        </p:sp>
      </p:grpSp>
      <p:sp>
        <p:nvSpPr>
          <p:cNvPr id="5" name="Freeform 5"/>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5">
              <a:alphaModFix amt="69000"/>
            </a:blip>
            <a:stretch>
              <a:fillRect/>
            </a:stretch>
          </a:blipFill>
        </p:spPr>
      </p:sp>
      <p:sp>
        <p:nvSpPr>
          <p:cNvPr id="6" name="Freeform 6"/>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5">
              <a:alphaModFix amt="69000"/>
            </a:blip>
            <a:stretch>
              <a:fillRect/>
            </a:stretch>
          </a:blipFill>
        </p:spPr>
      </p:sp>
      <p:sp>
        <p:nvSpPr>
          <p:cNvPr id="7" name="TextBox 7"/>
          <p:cNvSpPr txBox="1"/>
          <p:nvPr/>
        </p:nvSpPr>
        <p:spPr>
          <a:xfrm>
            <a:off x="2732255" y="2611990"/>
            <a:ext cx="2434353" cy="1153580"/>
          </a:xfrm>
          <a:prstGeom prst="rect">
            <a:avLst/>
          </a:prstGeom>
        </p:spPr>
        <p:txBody>
          <a:bodyPr lIns="0" tIns="0" rIns="0" bIns="0" rtlCol="0" anchor="t">
            <a:spAutoFit/>
          </a:bodyPr>
          <a:lstStyle/>
          <a:p>
            <a:pPr algn="ctr">
              <a:lnSpc>
                <a:spcPts val="4665"/>
              </a:lnSpc>
            </a:pPr>
            <a:r>
              <a:rPr lang="en-US" sz="3335" b="1" spc="166">
                <a:solidFill>
                  <a:srgbClr val="FCFEFF"/>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TẠO LỆNH SQL</a:t>
            </a:r>
          </a:p>
        </p:txBody>
      </p:sp>
      <p:sp>
        <p:nvSpPr>
          <p:cNvPr id="8" name="TextBox 8"/>
          <p:cNvSpPr txBox="1"/>
          <p:nvPr/>
        </p:nvSpPr>
        <p:spPr>
          <a:xfrm>
            <a:off x="562664" y="358660"/>
            <a:ext cx="12030073" cy="1070614"/>
          </a:xfrm>
          <a:prstGeom prst="rect">
            <a:avLst/>
          </a:prstGeom>
        </p:spPr>
        <p:txBody>
          <a:bodyPr lIns="0" tIns="0" rIns="0" bIns="0" rtlCol="0" anchor="t">
            <a:spAutoFit/>
          </a:bodyPr>
          <a:lstStyle/>
          <a:p>
            <a:pPr marL="0" lvl="0" indent="0" algn="l">
              <a:lnSpc>
                <a:spcPts val="9100"/>
              </a:lnSpc>
              <a:spcBef>
                <a:spcPct val="0"/>
              </a:spcBef>
            </a:pPr>
            <a:r>
              <a:rPr lang="en-US" sz="65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Tạo database trên phpmyadmin</a:t>
            </a:r>
          </a:p>
        </p:txBody>
      </p:sp>
      <p:sp>
        <p:nvSpPr>
          <p:cNvPr id="9" name="Freeform 9"/>
          <p:cNvSpPr/>
          <p:nvPr/>
        </p:nvSpPr>
        <p:spPr>
          <a:xfrm>
            <a:off x="7577869" y="2020444"/>
            <a:ext cx="8197597" cy="7929868"/>
          </a:xfrm>
          <a:custGeom>
            <a:avLst/>
            <a:gdLst/>
            <a:ahLst/>
            <a:cxnLst/>
            <a:rect l="l" t="t" r="r" b="b"/>
            <a:pathLst>
              <a:path w="8197597" h="7929868">
                <a:moveTo>
                  <a:pt x="0" y="0"/>
                </a:moveTo>
                <a:lnTo>
                  <a:pt x="8197597" y="0"/>
                </a:lnTo>
                <a:lnTo>
                  <a:pt x="8197597" y="7929868"/>
                </a:lnTo>
                <a:lnTo>
                  <a:pt x="0" y="7929868"/>
                </a:lnTo>
                <a:lnTo>
                  <a:pt x="0" y="0"/>
                </a:lnTo>
                <a:close/>
              </a:path>
            </a:pathLst>
          </a:custGeom>
          <a:blipFill>
            <a:blip r:embed="rId6"/>
            <a:stretch>
              <a:fillRect/>
            </a:stretch>
          </a:blipFill>
        </p:spPr>
      </p:sp>
      <p:sp>
        <p:nvSpPr>
          <p:cNvPr id="10" name="TextBox 10"/>
          <p:cNvSpPr txBox="1"/>
          <p:nvPr/>
        </p:nvSpPr>
        <p:spPr>
          <a:xfrm>
            <a:off x="1412740" y="4524063"/>
            <a:ext cx="5073382" cy="1128395"/>
          </a:xfrm>
          <a:prstGeom prst="rect">
            <a:avLst/>
          </a:prstGeom>
        </p:spPr>
        <p:txBody>
          <a:bodyPr lIns="0" tIns="0" rIns="0" bIns="0" rtlCol="0" anchor="t">
            <a:spAutoFit/>
          </a:bodyPr>
          <a:lstStyle/>
          <a:p>
            <a:pPr algn="l">
              <a:lnSpc>
                <a:spcPts val="4480"/>
              </a:lnSpc>
              <a:spcBef>
                <a:spcPct val="0"/>
              </a:spcBef>
            </a:pPr>
            <a:r>
              <a:rPr lang="en-US" sz="3200" b="1" i="1" err="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Chọn</a:t>
            </a:r>
            <a:r>
              <a:rPr lang="en-US" sz="3200" b="1" i="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 SQL -&gt; </a:t>
            </a:r>
            <a:r>
              <a:rPr lang="en-US" sz="3200" b="1" i="1" err="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viết</a:t>
            </a:r>
            <a:r>
              <a:rPr lang="en-US" sz="3200" b="1" i="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 </a:t>
            </a:r>
            <a:r>
              <a:rPr lang="en-US" sz="3200" b="1" i="1" err="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lệnh</a:t>
            </a:r>
            <a:r>
              <a:rPr lang="en-US" sz="3200" b="1" i="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 -&gt; </a:t>
            </a:r>
            <a:r>
              <a:rPr lang="en-US" sz="3200" b="1" i="1" err="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chọn</a:t>
            </a:r>
            <a:r>
              <a:rPr lang="en-US" sz="3200" b="1" i="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 </a:t>
            </a:r>
            <a:r>
              <a:rPr lang="en-US" sz="3200" b="1" i="1" err="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nút</a:t>
            </a:r>
            <a:r>
              <a:rPr lang="en-US" sz="3200" b="1" i="1">
                <a:solidFill>
                  <a:srgbClr val="FE0000"/>
                </a:solidFill>
                <a:latin typeface="Times New Roman" panose="02020603050405020304" pitchFamily="18" charset="0"/>
                <a:ea typeface="Arimo Bold Italics" panose="020B0704020202090204"/>
                <a:cs typeface="Times New Roman" panose="02020603050405020304" pitchFamily="18" charset="0"/>
                <a:sym typeface="Arimo Bold Italics" panose="020B0704020202090204"/>
              </a:rPr>
              <a:t> perform</a:t>
            </a:r>
          </a:p>
        </p:txBody>
      </p:sp>
      <p:sp>
        <p:nvSpPr>
          <p:cNvPr id="11" name="AutoShape 11"/>
          <p:cNvSpPr/>
          <p:nvPr/>
        </p:nvSpPr>
        <p:spPr>
          <a:xfrm>
            <a:off x="10329031" y="1658970"/>
            <a:ext cx="377351" cy="784358"/>
          </a:xfrm>
          <a:prstGeom prst="line">
            <a:avLst/>
          </a:prstGeom>
          <a:ln w="161925" cap="flat">
            <a:solidFill>
              <a:srgbClr val="FE0000"/>
            </a:solidFill>
            <a:prstDash val="solid"/>
            <a:headEnd type="none" w="sm" len="sm"/>
            <a:tailEnd type="arrow" w="med" len="sm"/>
          </a:ln>
        </p:spPr>
      </p:sp>
      <p:sp>
        <p:nvSpPr>
          <p:cNvPr id="12" name="TextBox 11">
            <a:extLst>
              <a:ext uri="{FF2B5EF4-FFF2-40B4-BE49-F238E27FC236}">
                <a16:creationId xmlns:a16="http://schemas.microsoft.com/office/drawing/2014/main" id="{ACD05A52-B7EC-4FA7-BDEE-9744E3B20AEE}"/>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5</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3002783" y="4420667"/>
            <a:ext cx="1281730" cy="1223470"/>
          </a:xfrm>
          <a:custGeom>
            <a:avLst/>
            <a:gdLst/>
            <a:ahLst/>
            <a:cxnLst/>
            <a:rect l="l" t="t" r="r" b="b"/>
            <a:pathLst>
              <a:path w="1281730" h="1223470">
                <a:moveTo>
                  <a:pt x="0" y="0"/>
                </a:moveTo>
                <a:lnTo>
                  <a:pt x="1281731" y="0"/>
                </a:lnTo>
                <a:lnTo>
                  <a:pt x="1281731" y="1223470"/>
                </a:lnTo>
                <a:lnTo>
                  <a:pt x="0" y="1223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89971" y="3543112"/>
            <a:ext cx="1251359" cy="1251359"/>
          </a:xfrm>
          <a:custGeom>
            <a:avLst/>
            <a:gdLst/>
            <a:ahLst/>
            <a:cxnLst/>
            <a:rect l="l" t="t" r="r" b="b"/>
            <a:pathLst>
              <a:path w="1251359" h="1251359">
                <a:moveTo>
                  <a:pt x="0" y="0"/>
                </a:moveTo>
                <a:lnTo>
                  <a:pt x="1251360" y="0"/>
                </a:lnTo>
                <a:lnTo>
                  <a:pt x="1251360" y="1251359"/>
                </a:lnTo>
                <a:lnTo>
                  <a:pt x="0" y="1251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01535" y="4551860"/>
            <a:ext cx="1312104" cy="1183279"/>
          </a:xfrm>
          <a:custGeom>
            <a:avLst/>
            <a:gdLst/>
            <a:ahLst/>
            <a:cxnLst/>
            <a:rect l="l" t="t" r="r" b="b"/>
            <a:pathLst>
              <a:path w="1312104" h="1183279">
                <a:moveTo>
                  <a:pt x="0" y="0"/>
                </a:moveTo>
                <a:lnTo>
                  <a:pt x="1312104" y="0"/>
                </a:lnTo>
                <a:lnTo>
                  <a:pt x="1312104" y="1183280"/>
                </a:lnTo>
                <a:lnTo>
                  <a:pt x="0" y="1183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077796" y="369356"/>
            <a:ext cx="11332207" cy="1159607"/>
          </a:xfrm>
          <a:prstGeom prst="rect">
            <a:avLst/>
          </a:prstGeom>
        </p:spPr>
        <p:txBody>
          <a:bodyPr lIns="0" tIns="0" rIns="0" bIns="0" rtlCol="0" anchor="t">
            <a:spAutoFit/>
          </a:bodyPr>
          <a:lstStyle/>
          <a:p>
            <a:pPr algn="ctr">
              <a:lnSpc>
                <a:spcPts val="9585"/>
              </a:lnSpc>
            </a:pPr>
            <a:r>
              <a:rPr lang="en-US" sz="6845" b="1">
                <a:solidFill>
                  <a:srgbClr val="56AAF0"/>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KẾT NỐI CƠ SỞ DỮ LIỆU</a:t>
            </a:r>
          </a:p>
        </p:txBody>
      </p:sp>
      <p:grpSp>
        <p:nvGrpSpPr>
          <p:cNvPr id="6" name="Group 6"/>
          <p:cNvGrpSpPr/>
          <p:nvPr/>
        </p:nvGrpSpPr>
        <p:grpSpPr>
          <a:xfrm>
            <a:off x="-4006574" y="-369454"/>
            <a:ext cx="7009358" cy="1159703"/>
            <a:chOff x="0" y="0"/>
            <a:chExt cx="1250766" cy="206940"/>
          </a:xfrm>
        </p:grpSpPr>
        <p:sp>
          <p:nvSpPr>
            <p:cNvPr id="7" name="Freeform 7"/>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id="8" name="TextBox 8"/>
            <p:cNvSpPr txBox="1"/>
            <p:nvPr/>
          </p:nvSpPr>
          <p:spPr>
            <a:xfrm>
              <a:off x="101600" y="19050"/>
              <a:ext cx="1047566" cy="187890"/>
            </a:xfrm>
            <a:prstGeom prst="rect">
              <a:avLst/>
            </a:prstGeom>
          </p:spPr>
          <p:txBody>
            <a:bodyPr lIns="83282" tIns="83282" rIns="83282" bIns="83282" rtlCol="0" anchor="ctr"/>
            <a:lstStyle/>
            <a:p>
              <a:pPr algn="ctr">
                <a:lnSpc>
                  <a:spcPts val="1995"/>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748459" y="508418"/>
            <a:ext cx="3144637" cy="520282"/>
            <a:chOff x="0" y="0"/>
            <a:chExt cx="1250766" cy="206940"/>
          </a:xfrm>
        </p:grpSpPr>
        <p:sp>
          <p:nvSpPr>
            <p:cNvPr id="10" name="Freeform 10"/>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1" name="TextBox 11"/>
            <p:cNvSpPr txBox="1"/>
            <p:nvPr/>
          </p:nvSpPr>
          <p:spPr>
            <a:xfrm>
              <a:off x="101600" y="19050"/>
              <a:ext cx="1047566" cy="187890"/>
            </a:xfrm>
            <a:prstGeom prst="rect">
              <a:avLst/>
            </a:prstGeom>
          </p:spPr>
          <p:txBody>
            <a:bodyPr lIns="83282" tIns="83282" rIns="83282" bIns="83282" rtlCol="0" anchor="ctr"/>
            <a:lstStyle/>
            <a:p>
              <a:pPr algn="ctr">
                <a:lnSpc>
                  <a:spcPts val="1995"/>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14410002" y="-369454"/>
            <a:ext cx="7009358" cy="1138013"/>
            <a:chOff x="0" y="0"/>
            <a:chExt cx="812800" cy="131963"/>
          </a:xfrm>
        </p:grpSpPr>
        <p:sp>
          <p:nvSpPr>
            <p:cNvPr id="13" name="Freeform 13"/>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id="14" name="TextBox 14"/>
            <p:cNvSpPr txBox="1"/>
            <p:nvPr/>
          </p:nvSpPr>
          <p:spPr>
            <a:xfrm>
              <a:off x="101600" y="19050"/>
              <a:ext cx="609600" cy="112913"/>
            </a:xfrm>
            <a:prstGeom prst="rect">
              <a:avLst/>
            </a:prstGeom>
          </p:spPr>
          <p:txBody>
            <a:bodyPr lIns="83282" tIns="83282" rIns="83282" bIns="83282" rtlCol="0" anchor="ctr"/>
            <a:lstStyle/>
            <a:p>
              <a:pPr algn="ctr">
                <a:lnSpc>
                  <a:spcPts val="1995"/>
                </a:lnSpc>
              </a:pPr>
              <a:endParaRPr>
                <a:latin typeface="Times New Roman" panose="02020603050405020304" pitchFamily="18" charset="0"/>
                <a:cs typeface="Times New Roman" panose="02020603050405020304" pitchFamily="18" charset="0"/>
              </a:endParaRPr>
            </a:p>
          </p:txBody>
        </p:sp>
      </p:grpSp>
      <p:grpSp>
        <p:nvGrpSpPr>
          <p:cNvPr id="15" name="Group 15"/>
          <p:cNvGrpSpPr/>
          <p:nvPr/>
        </p:nvGrpSpPr>
        <p:grpSpPr>
          <a:xfrm>
            <a:off x="16629956" y="508418"/>
            <a:ext cx="3144637" cy="520282"/>
            <a:chOff x="0" y="0"/>
            <a:chExt cx="812800" cy="134478"/>
          </a:xfrm>
        </p:grpSpPr>
        <p:sp>
          <p:nvSpPr>
            <p:cNvPr id="16" name="Freeform 16"/>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17" name="TextBox 17"/>
            <p:cNvSpPr txBox="1"/>
            <p:nvPr/>
          </p:nvSpPr>
          <p:spPr>
            <a:xfrm>
              <a:off x="101600" y="19050"/>
              <a:ext cx="609600" cy="115428"/>
            </a:xfrm>
            <a:prstGeom prst="rect">
              <a:avLst/>
            </a:prstGeom>
          </p:spPr>
          <p:txBody>
            <a:bodyPr lIns="83282" tIns="83282" rIns="83282" bIns="83282" rtlCol="0" anchor="ctr"/>
            <a:lstStyle/>
            <a:p>
              <a:pPr algn="ctr">
                <a:lnSpc>
                  <a:spcPts val="1995"/>
                </a:lnSpc>
              </a:pPr>
              <a:endParaRPr>
                <a:latin typeface="Times New Roman" panose="02020603050405020304" pitchFamily="18" charset="0"/>
                <a:cs typeface="Times New Roman" panose="02020603050405020304" pitchFamily="18" charset="0"/>
              </a:endParaRPr>
            </a:p>
          </p:txBody>
        </p:sp>
      </p:grpSp>
      <p:sp>
        <p:nvSpPr>
          <p:cNvPr id="18" name="TextBox 18"/>
          <p:cNvSpPr txBox="1"/>
          <p:nvPr/>
        </p:nvSpPr>
        <p:spPr>
          <a:xfrm>
            <a:off x="2087534" y="1131827"/>
            <a:ext cx="14542423" cy="9185207"/>
          </a:xfrm>
          <a:prstGeom prst="rect">
            <a:avLst/>
          </a:prstGeom>
        </p:spPr>
        <p:txBody>
          <a:bodyPr lIns="0" tIns="0" rIns="0" bIns="0" rtlCol="0" anchor="t">
            <a:spAutoFit/>
          </a:bodyPr>
          <a:lstStyle/>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&lt;?php</a:t>
            </a: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connect.php</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servername</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 "localhost"; //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Địa</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chỉ</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máy</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chủ</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cơ</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sở</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dữ</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liệu</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hoặc</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máy</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chủ</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cục</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bộ</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$username = "root"; //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Tên</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đăng</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nhập</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cơ</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sở</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dữ</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liệu</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$password = ""; //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Mật</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khẩu</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cơ</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sở</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dữ</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liệu</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dbname</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db_test</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Tên</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cơ</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sở</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dữ</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liệu</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Tạo</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kết</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nối</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$conn = new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mysqli</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servername</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$username, $password,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dbname</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p>
          <a:p>
            <a:pPr algn="just">
              <a:lnSpc>
                <a:spcPts val="4480"/>
              </a:lnSpc>
              <a:spcBef>
                <a:spcPct val="0"/>
              </a:spcBef>
            </a:pP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Kiểm</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tra</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kết</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nối</a:t>
            </a:r>
            <a:endPar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endParaRP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if ($conn-&gt;</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connect_error</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die("Connection failed: " . $conn-&gt;</a:t>
            </a:r>
            <a:r>
              <a:rPr lang="en-US" sz="3200" err="1">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connect_error</a:t>
            </a: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 </a:t>
            </a: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a:t>
            </a:r>
          </a:p>
          <a:p>
            <a:pPr algn="just">
              <a:lnSpc>
                <a:spcPts val="4480"/>
              </a:lnSpc>
              <a:spcBef>
                <a:spcPct val="0"/>
              </a:spcBef>
            </a:pPr>
            <a:r>
              <a:rPr lang="en-US" sz="3200">
                <a:solidFill>
                  <a:srgbClr val="00BF63"/>
                </a:solidFill>
                <a:latin typeface="Times New Roman" panose="02020603050405020304" pitchFamily="18" charset="0"/>
                <a:ea typeface="Cabin" panose="00000500000000000000"/>
                <a:cs typeface="Times New Roman" panose="02020603050405020304" pitchFamily="18" charset="0"/>
                <a:sym typeface="Cabin" panose="00000500000000000000"/>
              </a:rPr>
              <a:t>?&gt;</a:t>
            </a:r>
          </a:p>
        </p:txBody>
      </p:sp>
      <p:sp>
        <p:nvSpPr>
          <p:cNvPr id="19" name="TextBox 18">
            <a:extLst>
              <a:ext uri="{FF2B5EF4-FFF2-40B4-BE49-F238E27FC236}">
                <a16:creationId xmlns:a16="http://schemas.microsoft.com/office/drawing/2014/main" id="{B79D1527-A60D-4B62-B963-FC3E7D30D56D}"/>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6</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684" y="-612141"/>
            <a:ext cx="5838349" cy="3281045"/>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Freeform 3"/>
          <p:cNvSpPr/>
          <p:nvPr/>
        </p:nvSpPr>
        <p:spPr>
          <a:xfrm rot="-10800000" flipH="1" flipV="1">
            <a:off x="-635" y="7618095"/>
            <a:ext cx="5810361" cy="2668905"/>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4" name="TextBox 4"/>
          <p:cNvSpPr txBox="1"/>
          <p:nvPr/>
        </p:nvSpPr>
        <p:spPr>
          <a:xfrm>
            <a:off x="0" y="2902024"/>
            <a:ext cx="18745200" cy="3319114"/>
          </a:xfrm>
          <a:prstGeom prst="rect">
            <a:avLst/>
          </a:prstGeom>
        </p:spPr>
        <p:txBody>
          <a:bodyPr wrap="square" lIns="0" tIns="0" rIns="0" bIns="0" rtlCol="0" anchor="t">
            <a:spAutoFit/>
          </a:bodyPr>
          <a:lstStyle/>
          <a:p>
            <a:pPr marL="0" lvl="0" indent="0" algn="ctr">
              <a:lnSpc>
                <a:spcPts val="13480"/>
              </a:lnSpc>
              <a:spcBef>
                <a:spcPct val="0"/>
              </a:spcBef>
            </a:pP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Phần</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II: </a:t>
            </a:r>
          </a:p>
          <a:p>
            <a:pPr marL="0" lvl="0" indent="0" algn="ctr">
              <a:lnSpc>
                <a:spcPts val="13480"/>
              </a:lnSpc>
              <a:spcBef>
                <a:spcPct val="0"/>
              </a:spcBef>
            </a:pP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Xây</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dựng</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trang</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t>
            </a: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nhập</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&amp; </a:t>
            </a:r>
            <a:r>
              <a:rPr lang="en-US" sz="8800" b="1" u="none" strike="noStrike" err="1">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xuất</a:t>
            </a:r>
            <a:r>
              <a:rPr lang="en-US" sz="8800" b="1" u="none" strike="noStrike">
                <a:solidFill>
                  <a:srgbClr val="00479C"/>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 CSDL</a:t>
            </a:r>
          </a:p>
        </p:txBody>
      </p:sp>
      <p:sp>
        <p:nvSpPr>
          <p:cNvPr id="5" name="TextBox 4">
            <a:extLst>
              <a:ext uri="{FF2B5EF4-FFF2-40B4-BE49-F238E27FC236}">
                <a16:creationId xmlns:a16="http://schemas.microsoft.com/office/drawing/2014/main" id="{3091F512-201F-460C-94AE-619BFFBCE546}"/>
              </a:ext>
            </a:extLst>
          </p:cNvPr>
          <p:cNvSpPr txBox="1"/>
          <p:nvPr/>
        </p:nvSpPr>
        <p:spPr>
          <a:xfrm>
            <a:off x="17678400" y="9791700"/>
            <a:ext cx="46863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7</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3" name="Freeform 3"/>
          <p:cNvSpPr/>
          <p:nvPr/>
        </p:nvSpPr>
        <p:spPr>
          <a:xfrm>
            <a:off x="5796619" y="4567277"/>
            <a:ext cx="8972115" cy="5545093"/>
          </a:xfrm>
          <a:custGeom>
            <a:avLst/>
            <a:gdLst/>
            <a:ahLst/>
            <a:cxnLst/>
            <a:rect l="l" t="t" r="r" b="b"/>
            <a:pathLst>
              <a:path w="8972115" h="5719723">
                <a:moveTo>
                  <a:pt x="0" y="0"/>
                </a:moveTo>
                <a:lnTo>
                  <a:pt x="8972115" y="0"/>
                </a:lnTo>
                <a:lnTo>
                  <a:pt x="8972115" y="5719723"/>
                </a:lnTo>
                <a:lnTo>
                  <a:pt x="0" y="5719723"/>
                </a:lnTo>
                <a:lnTo>
                  <a:pt x="0" y="0"/>
                </a:lnTo>
                <a:close/>
              </a:path>
            </a:pathLst>
          </a:custGeom>
          <a:blipFill>
            <a:blip r:embed="rId3"/>
            <a:stretch>
              <a:fillRect/>
            </a:stretch>
          </a:blipFill>
        </p:spPr>
      </p:sp>
      <p:sp>
        <p:nvSpPr>
          <p:cNvPr id="4" name="TextBox 4"/>
          <p:cNvSpPr txBox="1"/>
          <p:nvPr/>
        </p:nvSpPr>
        <p:spPr>
          <a:xfrm>
            <a:off x="1842810" y="174630"/>
            <a:ext cx="11450507" cy="854070"/>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CHỨC NĂNG THÊM LỚP HỌC</a:t>
            </a:r>
          </a:p>
        </p:txBody>
      </p:sp>
      <p:sp>
        <p:nvSpPr>
          <p:cNvPr id="5" name="TextBox 5"/>
          <p:cNvSpPr txBox="1"/>
          <p:nvPr/>
        </p:nvSpPr>
        <p:spPr>
          <a:xfrm>
            <a:off x="3750352" y="1023798"/>
            <a:ext cx="14537648" cy="3472180"/>
          </a:xfrm>
          <a:prstGeom prst="rect">
            <a:avLst/>
          </a:prstGeom>
        </p:spPr>
        <p:txBody>
          <a:bodyPr lIns="0" tIns="0" rIns="0" bIns="0" rtlCol="0" anchor="t">
            <a:spAutoFit/>
          </a:bodyPr>
          <a:lstStyle/>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if(!empty($_POST["</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txtMa</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"])&amp;&amp;!empty($_POST["</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txtTen</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t>
            </a: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$ma = $_POST["</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txtMa</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t>
            </a: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$ten = $_POST["</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txtTen</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a:t>
            </a: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Viết</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câu</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truy</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vấn</a:t>
            </a:r>
            <a:endPar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endParaRPr>
          </a:p>
          <a:p>
            <a:pPr marL="0" lvl="0" indent="0" algn="just">
              <a:lnSpc>
                <a:spcPts val="3920"/>
              </a:lnSpc>
              <a:spcBef>
                <a:spcPct val="0"/>
              </a:spcBef>
            </a:pP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sql</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 "INSERT INTO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lophoc</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maLop</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a:t>
            </a:r>
            <a:r>
              <a:rPr lang="en-US" sz="2800" u="none" strike="noStrike" err="1">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tenLop</a:t>
            </a:r>
            <a:r>
              <a:rPr lang="en-US" sz="2800" u="none" strike="noStrike">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)VALUES ('$ma', '$ten')";</a:t>
            </a:r>
          </a:p>
        </p:txBody>
      </p:sp>
      <p:sp>
        <p:nvSpPr>
          <p:cNvPr id="7" name="TextBox 6">
            <a:extLst>
              <a:ext uri="{FF2B5EF4-FFF2-40B4-BE49-F238E27FC236}">
                <a16:creationId xmlns:a16="http://schemas.microsoft.com/office/drawing/2014/main" id="{1C434F7B-11E8-457B-9224-BF5A5E0ABE4A}"/>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8</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2"/>
            <a:stretch>
              <a:fillRect/>
            </a:stretch>
          </a:blipFill>
        </p:spPr>
      </p:sp>
      <p:sp>
        <p:nvSpPr>
          <p:cNvPr id="4" name="TextBox 4"/>
          <p:cNvSpPr txBox="1"/>
          <p:nvPr/>
        </p:nvSpPr>
        <p:spPr>
          <a:xfrm>
            <a:off x="3500554" y="364962"/>
            <a:ext cx="14025445" cy="805542"/>
          </a:xfrm>
          <a:prstGeom prst="rect">
            <a:avLst/>
          </a:prstGeom>
        </p:spPr>
        <p:txBody>
          <a:bodyPr wrap="square" lIns="0" tIns="0" rIns="0" bIns="0" rtlCol="0" anchor="t">
            <a:spAutoFit/>
          </a:bodyPr>
          <a:lstStyle/>
          <a:p>
            <a:pPr marL="0" lvl="0" indent="0" algn="ctr">
              <a:lnSpc>
                <a:spcPts val="7000"/>
              </a:lnSpc>
              <a:spcBef>
                <a:spcPct val="0"/>
              </a:spcBef>
            </a:pPr>
            <a:r>
              <a:rPr lang="en-US" sz="4400" b="1" u="none" strike="noStrike">
                <a:solidFill>
                  <a:srgbClr val="3275C5"/>
                </a:solidFill>
                <a:latin typeface="Times New Roman" panose="02020603050405020304" pitchFamily="18" charset="0"/>
                <a:ea typeface="Source Sans Pro Bold" panose="020B0703030403020204"/>
                <a:cs typeface="Times New Roman" panose="02020603050405020304" pitchFamily="18" charset="0"/>
                <a:sym typeface="Source Sans Pro Bold" panose="020B0703030403020204"/>
              </a:rPr>
              <a:t>GIAO DIỆN TRANG QUẢN LÝ THÔNG TIN LỚP HỌC</a:t>
            </a:r>
          </a:p>
        </p:txBody>
      </p:sp>
      <p:sp>
        <p:nvSpPr>
          <p:cNvPr id="5" name="TextBox 5"/>
          <p:cNvSpPr txBox="1"/>
          <p:nvPr/>
        </p:nvSpPr>
        <p:spPr>
          <a:xfrm>
            <a:off x="4242364" y="1532320"/>
            <a:ext cx="10101349" cy="1690370"/>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//Viết câu truy vấn</a:t>
            </a:r>
          </a:p>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$sql = "SELECT * FROM lophoc";</a:t>
            </a:r>
          </a:p>
          <a:p>
            <a:pPr algn="just">
              <a:lnSpc>
                <a:spcPts val="4480"/>
              </a:lnSpc>
              <a:spcBef>
                <a:spcPct val="0"/>
              </a:spcBef>
            </a:pPr>
            <a:r>
              <a:rPr lang="en-US" sz="3200">
                <a:solidFill>
                  <a:srgbClr val="000000"/>
                </a:solidFill>
                <a:latin typeface="Times New Roman" panose="02020603050405020304" pitchFamily="18" charset="0"/>
                <a:ea typeface="Arimo" panose="020B0604020202020204"/>
                <a:cs typeface="Times New Roman" panose="02020603050405020304" pitchFamily="18" charset="0"/>
                <a:sym typeface="Arimo" panose="020B0604020202020204"/>
              </a:rPr>
              <a:t>    $result = $conn-&gt;query($sql);</a:t>
            </a:r>
          </a:p>
        </p:txBody>
      </p:sp>
      <p:pic>
        <p:nvPicPr>
          <p:cNvPr id="8" name="Picture 7">
            <a:extLst>
              <a:ext uri="{FF2B5EF4-FFF2-40B4-BE49-F238E27FC236}">
                <a16:creationId xmlns:a16="http://schemas.microsoft.com/office/drawing/2014/main" id="{DAB1528F-BB4A-4601-AA1F-26419884B1F2}"/>
              </a:ext>
            </a:extLst>
          </p:cNvPr>
          <p:cNvPicPr>
            <a:picLocks noChangeAspect="1"/>
          </p:cNvPicPr>
          <p:nvPr/>
        </p:nvPicPr>
        <p:blipFill>
          <a:blip r:embed="rId3"/>
          <a:stretch>
            <a:fillRect/>
          </a:stretch>
        </p:blipFill>
        <p:spPr>
          <a:xfrm>
            <a:off x="4495800" y="3574078"/>
            <a:ext cx="12174989" cy="6250944"/>
          </a:xfrm>
          <a:prstGeom prst="rect">
            <a:avLst/>
          </a:prstGeom>
        </p:spPr>
      </p:pic>
      <p:sp>
        <p:nvSpPr>
          <p:cNvPr id="9" name="TextBox 8">
            <a:extLst>
              <a:ext uri="{FF2B5EF4-FFF2-40B4-BE49-F238E27FC236}">
                <a16:creationId xmlns:a16="http://schemas.microsoft.com/office/drawing/2014/main" id="{C1B5AB67-0E3F-40A1-A18D-AE705E109515}"/>
              </a:ext>
            </a:extLst>
          </p:cNvPr>
          <p:cNvSpPr txBox="1"/>
          <p:nvPr/>
        </p:nvSpPr>
        <p:spPr>
          <a:xfrm>
            <a:off x="17678400" y="9791700"/>
            <a:ext cx="4572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9</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2699</Words>
  <Application>Microsoft Office PowerPoint</Application>
  <PresentationFormat>Custom</PresentationFormat>
  <Paragraphs>267</Paragraphs>
  <Slides>38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Dynamo Medium</vt:lpstr>
      <vt:lpstr>Calibri</vt:lpstr>
      <vt:lpstr>Arimo</vt:lpstr>
      <vt:lpstr>Source Sans Pro Bold</vt:lpstr>
      <vt:lpstr>Arial</vt:lpstr>
      <vt:lpstr>Times New Roman</vt:lpstr>
      <vt:lpstr>Noto Serif Display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nhom5</dc:title>
  <dc:creator/>
  <cp:lastModifiedBy>Hoàng Thương Nguyễn</cp:lastModifiedBy>
  <cp:revision>11</cp:revision>
  <dcterms:created xsi:type="dcterms:W3CDTF">2006-08-16T00:00:00Z</dcterms:created>
  <dcterms:modified xsi:type="dcterms:W3CDTF">2024-10-27T12:18:22Z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F33D81C4D93C412B8BF92488E9CD47A3_12</vt:lpwstr>
  </property>
  <property fmtid="{D5CDD505-2E9C-101B-9397-08002B2CF9AE}" pid="3" name="KSOProductBuildVer">
    <vt:lpwstr>1033-12.2.0.18607</vt:lpwstr>
  </property>
</Properties>
</file>